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90" r:id="rId2"/>
    <p:sldId id="256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260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SATURNO02\Gesti&#243;n%20Ambiental\5000-98.1%20REGISTROS%20Y%20CONTROLES%20DE%20GESTI&#211;N%20AMBIENTAL\5000-98.4%20CONTROLES%20OPERACIONALES\Control%20suministro%20de%20papel\2019\Consumo%20de%20papel%202019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SATURNO02\Gesti&#243;n%20Ambiental\5000-98.1%20REGISTROS%20Y%20CONTROLES%20DE%20GESTI&#211;N%20AMBIENTAL\5000-98.4%20CONTROLES%20OPERACIONALES\Control%20suministro%20de%20papel\2019\Consumo%20de%20papel%202019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SATURNO02\Gesti&#243;n%20Ambiental\5000-98.1%20REGISTROS%20Y%20CONTROLES%20DE%20GESTI&#211;N%20AMBIENTAL\5000-98.4%20CONTROLES%20OPERACIONALES\Control%20suministro%20de%20papel\2019\Consumo%20de%20papel%20Chapinero%202019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\\SATURNO02\Gesti&#243;n%20Ambiental\5000-98.1%20REGISTROS%20Y%20CONTROLES%20DE%20GESTI&#211;N%20AMBIENTAL\5000-98.4%20CONTROLES%20OPERACIONALES\Control%20suministro%20de%20papel\2019\Consumo%20de%20papel%20Chapinero%202019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r>
              <a:rPr lang="es-CO" dirty="0"/>
              <a:t>Consumo Tercer Trimestre-Sede Principal</a:t>
            </a:r>
          </a:p>
        </c:rich>
      </c:tx>
      <c:layout>
        <c:manualLayout>
          <c:xMode val="edge"/>
          <c:yMode val="edge"/>
          <c:x val="0.24659432377330967"/>
          <c:y val="1.9202667234163296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8.156553819444444E-2"/>
          <c:y val="0.15967222222222224"/>
          <c:w val="0.90037282986111122"/>
          <c:h val="0.56386736111111113"/>
        </c:manualLayout>
      </c:layout>
      <c:barChart>
        <c:barDir val="col"/>
        <c:grouping val="clustered"/>
        <c:varyColors val="0"/>
        <c:ser>
          <c:idx val="0"/>
          <c:order val="0"/>
          <c:tx>
            <c:v>Trimestre II</c:v>
          </c:tx>
          <c:invertIfNegative val="0"/>
          <c:cat>
            <c:strRef>
              <c:f>'Consumo papel 2019'!$A$13:$A$21</c:f>
              <c:strCache>
                <c:ptCount val="9"/>
                <c:pt idx="0">
                  <c:v>SIAU</c:v>
                </c:pt>
                <c:pt idx="1">
                  <c:v>CONSULTA EX</c:v>
                </c:pt>
                <c:pt idx="2">
                  <c:v>LABORATORIO</c:v>
                </c:pt>
                <c:pt idx="3">
                  <c:v>STC</c:v>
                </c:pt>
                <c:pt idx="4">
                  <c:v>DIRECCIÓN</c:v>
                </c:pt>
                <c:pt idx="5">
                  <c:v>SAF</c:v>
                </c:pt>
                <c:pt idx="6">
                  <c:v>CIRUGIA</c:v>
                </c:pt>
                <c:pt idx="7">
                  <c:v>FARMACIA</c:v>
                </c:pt>
                <c:pt idx="8">
                  <c:v>DOCENCIA</c:v>
                </c:pt>
              </c:strCache>
            </c:strRef>
          </c:cat>
          <c:val>
            <c:numRef>
              <c:f>'Consumo papel 2019'!$I$13:$I$21</c:f>
              <c:numCache>
                <c:formatCode>0</c:formatCode>
                <c:ptCount val="9"/>
                <c:pt idx="0">
                  <c:v>14</c:v>
                </c:pt>
                <c:pt idx="1">
                  <c:v>80</c:v>
                </c:pt>
                <c:pt idx="2">
                  <c:v>8</c:v>
                </c:pt>
                <c:pt idx="3">
                  <c:v>10</c:v>
                </c:pt>
                <c:pt idx="4">
                  <c:v>20.5</c:v>
                </c:pt>
                <c:pt idx="5">
                  <c:v>69.459999999999994</c:v>
                </c:pt>
                <c:pt idx="6">
                  <c:v>20</c:v>
                </c:pt>
                <c:pt idx="7">
                  <c:v>8</c:v>
                </c:pt>
                <c:pt idx="8">
                  <c:v>6.6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BE1-476D-8C37-C32D43CE9FF9}"/>
            </c:ext>
          </c:extLst>
        </c:ser>
        <c:ser>
          <c:idx val="3"/>
          <c:order val="1"/>
          <c:tx>
            <c:v>Trimestre III</c:v>
          </c:tx>
          <c:invertIfNegative val="0"/>
          <c:dLbls>
            <c:numFmt formatCode="#,##0" sourceLinked="0"/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'Consumo papel 2019'!$A$13:$A$21</c:f>
              <c:strCache>
                <c:ptCount val="9"/>
                <c:pt idx="0">
                  <c:v>SIAU</c:v>
                </c:pt>
                <c:pt idx="1">
                  <c:v>CONSULTA EX</c:v>
                </c:pt>
                <c:pt idx="2">
                  <c:v>LABORATORIO</c:v>
                </c:pt>
                <c:pt idx="3">
                  <c:v>STC</c:v>
                </c:pt>
                <c:pt idx="4">
                  <c:v>DIRECCIÓN</c:v>
                </c:pt>
                <c:pt idx="5">
                  <c:v>SAF</c:v>
                </c:pt>
                <c:pt idx="6">
                  <c:v>CIRUGIA</c:v>
                </c:pt>
                <c:pt idx="7">
                  <c:v>FARMACIA</c:v>
                </c:pt>
                <c:pt idx="8">
                  <c:v>DOCENCIA</c:v>
                </c:pt>
              </c:strCache>
            </c:strRef>
          </c:cat>
          <c:val>
            <c:numRef>
              <c:f>'Consumo papel 2019'!$M$13:$M$21</c:f>
              <c:numCache>
                <c:formatCode>0.00</c:formatCode>
                <c:ptCount val="9"/>
                <c:pt idx="0">
                  <c:v>13</c:v>
                </c:pt>
                <c:pt idx="1">
                  <c:v>81</c:v>
                </c:pt>
                <c:pt idx="2">
                  <c:v>10</c:v>
                </c:pt>
                <c:pt idx="3">
                  <c:v>13.15</c:v>
                </c:pt>
                <c:pt idx="4">
                  <c:v>21.5</c:v>
                </c:pt>
                <c:pt idx="5">
                  <c:v>65.400000000000006</c:v>
                </c:pt>
                <c:pt idx="6">
                  <c:v>21</c:v>
                </c:pt>
                <c:pt idx="7">
                  <c:v>7</c:v>
                </c:pt>
                <c:pt idx="8">
                  <c:v>6.4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BE1-476D-8C37-C32D43CE9FF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7854432"/>
        <c:axId val="1"/>
      </c:barChart>
      <c:catAx>
        <c:axId val="3778544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270000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s-CO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  <c:max val="90"/>
        </c:scaling>
        <c:delete val="0"/>
        <c:axPos val="l"/>
        <c:numFmt formatCode="0" sourceLinked="0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s-CO"/>
          </a:p>
        </c:txPr>
        <c:crossAx val="377854432"/>
        <c:crosses val="autoZero"/>
        <c:crossBetween val="between"/>
        <c:majorUnit val="10"/>
      </c:valAx>
    </c:plotArea>
    <c:legend>
      <c:legendPos val="r"/>
      <c:layout>
        <c:manualLayout>
          <c:xMode val="edge"/>
          <c:yMode val="edge"/>
          <c:x val="0.24652807920650011"/>
          <c:y val="0.89455983542597706"/>
          <c:w val="0.55869495811884562"/>
          <c:h val="0.10032169965240834"/>
        </c:manualLayout>
      </c:layout>
      <c:overlay val="0"/>
      <c:txPr>
        <a:bodyPr/>
        <a:lstStyle/>
        <a:p>
          <a:pPr>
            <a:defRPr sz="1400" b="0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es-CO"/>
        </a:p>
      </c:txPr>
    </c:legend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es-CO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r>
              <a:rPr lang="es-CO" dirty="0"/>
              <a:t>Consumo Cuarto Trimestre-Sede Principal</a:t>
            </a:r>
          </a:p>
        </c:rich>
      </c:tx>
      <c:layout>
        <c:manualLayout>
          <c:xMode val="edge"/>
          <c:yMode val="edge"/>
          <c:x val="0.22423217430538372"/>
          <c:y val="8.8196094132301263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6.6124131944444428E-2"/>
          <c:y val="0.14867604166666668"/>
          <c:w val="0.91993815104166665"/>
          <c:h val="0.55041701388888897"/>
        </c:manualLayout>
      </c:layout>
      <c:barChart>
        <c:barDir val="col"/>
        <c:grouping val="clustered"/>
        <c:varyColors val="0"/>
        <c:ser>
          <c:idx val="0"/>
          <c:order val="0"/>
          <c:tx>
            <c:v>Trimestre III</c:v>
          </c:tx>
          <c:invertIfNegative val="0"/>
          <c:cat>
            <c:strRef>
              <c:f>'Consumo papel 2019'!$A$13:$A$21</c:f>
              <c:strCache>
                <c:ptCount val="9"/>
                <c:pt idx="0">
                  <c:v>SIAU</c:v>
                </c:pt>
                <c:pt idx="1">
                  <c:v>CONSULTA EX</c:v>
                </c:pt>
                <c:pt idx="2">
                  <c:v>LABORATORIO</c:v>
                </c:pt>
                <c:pt idx="3">
                  <c:v>STC</c:v>
                </c:pt>
                <c:pt idx="4">
                  <c:v>DIRECCIÓN</c:v>
                </c:pt>
                <c:pt idx="5">
                  <c:v>SAF</c:v>
                </c:pt>
                <c:pt idx="6">
                  <c:v>CIRUGIA</c:v>
                </c:pt>
                <c:pt idx="7">
                  <c:v>FARMACIA</c:v>
                </c:pt>
                <c:pt idx="8">
                  <c:v>DOCENCIA</c:v>
                </c:pt>
              </c:strCache>
            </c:strRef>
          </c:cat>
          <c:val>
            <c:numRef>
              <c:f>'Consumo papel 2019'!$M$13:$M$21</c:f>
              <c:numCache>
                <c:formatCode>0.00</c:formatCode>
                <c:ptCount val="9"/>
                <c:pt idx="0">
                  <c:v>13</c:v>
                </c:pt>
                <c:pt idx="1">
                  <c:v>81</c:v>
                </c:pt>
                <c:pt idx="2">
                  <c:v>10</c:v>
                </c:pt>
                <c:pt idx="3">
                  <c:v>13.15</c:v>
                </c:pt>
                <c:pt idx="4">
                  <c:v>21.5</c:v>
                </c:pt>
                <c:pt idx="5">
                  <c:v>65.400000000000006</c:v>
                </c:pt>
                <c:pt idx="6">
                  <c:v>21</c:v>
                </c:pt>
                <c:pt idx="7">
                  <c:v>7</c:v>
                </c:pt>
                <c:pt idx="8">
                  <c:v>6.4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ACB-47F0-B82B-8CF4AAB5014A}"/>
            </c:ext>
          </c:extLst>
        </c:ser>
        <c:ser>
          <c:idx val="3"/>
          <c:order val="1"/>
          <c:tx>
            <c:v>Trimestre IV</c:v>
          </c:tx>
          <c:invertIfNegative val="0"/>
          <c:dLbls>
            <c:numFmt formatCode="#,##0" sourceLinked="0"/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es-C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'Consumo papel 2019'!$A$13:$A$21</c:f>
              <c:strCache>
                <c:ptCount val="9"/>
                <c:pt idx="0">
                  <c:v>SIAU</c:v>
                </c:pt>
                <c:pt idx="1">
                  <c:v>CONSULTA EX</c:v>
                </c:pt>
                <c:pt idx="2">
                  <c:v>LABORATORIO</c:v>
                </c:pt>
                <c:pt idx="3">
                  <c:v>STC</c:v>
                </c:pt>
                <c:pt idx="4">
                  <c:v>DIRECCIÓN</c:v>
                </c:pt>
                <c:pt idx="5">
                  <c:v>SAF</c:v>
                </c:pt>
                <c:pt idx="6">
                  <c:v>CIRUGIA</c:v>
                </c:pt>
                <c:pt idx="7">
                  <c:v>FARMACIA</c:v>
                </c:pt>
                <c:pt idx="8">
                  <c:v>DOCENCIA</c:v>
                </c:pt>
              </c:strCache>
            </c:strRef>
          </c:cat>
          <c:val>
            <c:numRef>
              <c:f>'Consumo papel 2019'!$Q$13:$Q$21</c:f>
              <c:numCache>
                <c:formatCode>0.00</c:formatCode>
                <c:ptCount val="9"/>
                <c:pt idx="0">
                  <c:v>18</c:v>
                </c:pt>
                <c:pt idx="1">
                  <c:v>73</c:v>
                </c:pt>
                <c:pt idx="2">
                  <c:v>9</c:v>
                </c:pt>
                <c:pt idx="3">
                  <c:v>14.75</c:v>
                </c:pt>
                <c:pt idx="4">
                  <c:v>14.5</c:v>
                </c:pt>
                <c:pt idx="5">
                  <c:v>69.38</c:v>
                </c:pt>
                <c:pt idx="6">
                  <c:v>17</c:v>
                </c:pt>
                <c:pt idx="7">
                  <c:v>7</c:v>
                </c:pt>
                <c:pt idx="8">
                  <c:v>3.8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ACB-47F0-B82B-8CF4AAB5014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7863616"/>
        <c:axId val="1"/>
      </c:barChart>
      <c:catAx>
        <c:axId val="3778636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270000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s-CO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0"/>
        <c:axPos val="l"/>
        <c:numFmt formatCode="0" sourceLinked="0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s-CO"/>
          </a:p>
        </c:txPr>
        <c:crossAx val="377863616"/>
        <c:crosses val="autoZero"/>
        <c:crossBetween val="between"/>
        <c:majorUnit val="10"/>
      </c:valAx>
    </c:plotArea>
    <c:legend>
      <c:legendPos val="r"/>
      <c:layout>
        <c:manualLayout>
          <c:xMode val="edge"/>
          <c:yMode val="edge"/>
          <c:x val="9.2233979070545938E-2"/>
          <c:y val="0.90457084389874998"/>
          <c:w val="0.79918824379854558"/>
          <c:h val="9.4198496374393925E-2"/>
        </c:manualLayout>
      </c:layout>
      <c:overlay val="0"/>
      <c:txPr>
        <a:bodyPr/>
        <a:lstStyle/>
        <a:p>
          <a:pPr>
            <a:defRPr sz="1400" b="0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es-CO"/>
        </a:p>
      </c:txPr>
    </c:legend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es-CO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r>
              <a:rPr lang="es-CO" dirty="0"/>
              <a:t>Consumo Tercer Trimestre-Chapinero</a:t>
            </a:r>
          </a:p>
        </c:rich>
      </c:tx>
      <c:layout>
        <c:manualLayout>
          <c:xMode val="edge"/>
          <c:yMode val="edge"/>
          <c:x val="0.24659447370403201"/>
          <c:y val="1.9202795433703318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8.156553819444444E-2"/>
          <c:y val="0.15967222222222224"/>
          <c:w val="0.90037282986111122"/>
          <c:h val="0.56386736111111113"/>
        </c:manualLayout>
      </c:layout>
      <c:barChart>
        <c:barDir val="col"/>
        <c:grouping val="clustered"/>
        <c:varyColors val="0"/>
        <c:ser>
          <c:idx val="3"/>
          <c:order val="0"/>
          <c:tx>
            <c:v>Trimestre III</c:v>
          </c:tx>
          <c:invertIfNegative val="0"/>
          <c:dLbls>
            <c:numFmt formatCode="#,##0" sourceLinked="0"/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'Consumo papel 2019'!$A$13:$A$19</c:f>
              <c:strCache>
                <c:ptCount val="7"/>
                <c:pt idx="0">
                  <c:v>SIAU</c:v>
                </c:pt>
                <c:pt idx="1">
                  <c:v>CONSULTA EX</c:v>
                </c:pt>
                <c:pt idx="2">
                  <c:v>LABORATORIO</c:v>
                </c:pt>
                <c:pt idx="3">
                  <c:v>DIRECCIÓN</c:v>
                </c:pt>
                <c:pt idx="4">
                  <c:v>SAF</c:v>
                </c:pt>
                <c:pt idx="5">
                  <c:v>FARMACIA</c:v>
                </c:pt>
                <c:pt idx="6">
                  <c:v>BIOPSIAS Y PROCEDIMIENTOS</c:v>
                </c:pt>
              </c:strCache>
            </c:strRef>
          </c:cat>
          <c:val>
            <c:numRef>
              <c:f>'Consumo papel 2019'!$M$13:$M$19</c:f>
              <c:numCache>
                <c:formatCode>0.00</c:formatCode>
                <c:ptCount val="7"/>
                <c:pt idx="0">
                  <c:v>4</c:v>
                </c:pt>
                <c:pt idx="1">
                  <c:v>18</c:v>
                </c:pt>
                <c:pt idx="2">
                  <c:v>1</c:v>
                </c:pt>
                <c:pt idx="3">
                  <c:v>0</c:v>
                </c:pt>
                <c:pt idx="4">
                  <c:v>16</c:v>
                </c:pt>
                <c:pt idx="5">
                  <c:v>10</c:v>
                </c:pt>
                <c:pt idx="6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75B-4383-AB82-2CF9B146BD61}"/>
            </c:ext>
          </c:extLst>
        </c:ser>
        <c:ser>
          <c:idx val="0"/>
          <c:order val="1"/>
          <c:tx>
            <c:v>Trimestre II</c:v>
          </c:tx>
          <c:invertIfNegative val="0"/>
          <c:val>
            <c:numRef>
              <c:f>'Consumo papel 2019'!$I$13:$I$19</c:f>
              <c:numCache>
                <c:formatCode>0.00</c:formatCode>
                <c:ptCount val="7"/>
                <c:pt idx="0">
                  <c:v>5</c:v>
                </c:pt>
                <c:pt idx="1">
                  <c:v>14</c:v>
                </c:pt>
                <c:pt idx="2">
                  <c:v>0</c:v>
                </c:pt>
                <c:pt idx="3">
                  <c:v>1</c:v>
                </c:pt>
                <c:pt idx="4">
                  <c:v>9</c:v>
                </c:pt>
                <c:pt idx="5">
                  <c:v>8</c:v>
                </c:pt>
                <c:pt idx="6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75B-4383-AB82-2CF9B146BD6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81917384"/>
        <c:axId val="1"/>
      </c:barChart>
      <c:catAx>
        <c:axId val="3819173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270000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s-CO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  <c:max val="90"/>
        </c:scaling>
        <c:delete val="0"/>
        <c:axPos val="l"/>
        <c:numFmt formatCode="0" sourceLinked="0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s-CO"/>
          </a:p>
        </c:txPr>
        <c:crossAx val="381917384"/>
        <c:crosses val="autoZero"/>
        <c:crossBetween val="between"/>
        <c:majorUnit val="10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es-CO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r>
              <a:rPr lang="es-CO"/>
              <a:t>Consumo Cuarto Trimestre</a:t>
            </a:r>
          </a:p>
        </c:rich>
      </c:tx>
      <c:layout>
        <c:manualLayout>
          <c:xMode val="edge"/>
          <c:yMode val="edge"/>
          <c:x val="0.22423208112201837"/>
          <c:y val="8.8195170293978737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6.6124131944444428E-2"/>
          <c:y val="0.14867604166666668"/>
          <c:w val="0.91993815104166665"/>
          <c:h val="0.52622116925649776"/>
        </c:manualLayout>
      </c:layout>
      <c:barChart>
        <c:barDir val="col"/>
        <c:grouping val="clustered"/>
        <c:varyColors val="0"/>
        <c:ser>
          <c:idx val="0"/>
          <c:order val="0"/>
          <c:tx>
            <c:v>Trimestre III</c:v>
          </c:tx>
          <c:invertIfNegative val="0"/>
          <c:dLbls>
            <c:spPr>
              <a:noFill/>
              <a:ln w="25400">
                <a:noFill/>
              </a:ln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'Consumo papel 2019'!$A$13:$A$19</c:f>
              <c:strCache>
                <c:ptCount val="7"/>
                <c:pt idx="0">
                  <c:v>SIAU</c:v>
                </c:pt>
                <c:pt idx="1">
                  <c:v>CONSULTA EX</c:v>
                </c:pt>
                <c:pt idx="2">
                  <c:v>LABORATORIO</c:v>
                </c:pt>
                <c:pt idx="3">
                  <c:v>DIRECCIÓN</c:v>
                </c:pt>
                <c:pt idx="4">
                  <c:v>SAF</c:v>
                </c:pt>
                <c:pt idx="5">
                  <c:v>FARMACIA</c:v>
                </c:pt>
                <c:pt idx="6">
                  <c:v>BIOPSIAS Y PROCEDIMIENTOS</c:v>
                </c:pt>
              </c:strCache>
            </c:strRef>
          </c:cat>
          <c:val>
            <c:numRef>
              <c:f>'Consumo papel 2019'!$M$13:$M$19</c:f>
              <c:numCache>
                <c:formatCode>0.00</c:formatCode>
                <c:ptCount val="7"/>
                <c:pt idx="0">
                  <c:v>4</c:v>
                </c:pt>
                <c:pt idx="1">
                  <c:v>18</c:v>
                </c:pt>
                <c:pt idx="2">
                  <c:v>1</c:v>
                </c:pt>
                <c:pt idx="3">
                  <c:v>0</c:v>
                </c:pt>
                <c:pt idx="4">
                  <c:v>16</c:v>
                </c:pt>
                <c:pt idx="5">
                  <c:v>10</c:v>
                </c:pt>
                <c:pt idx="6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9F4-479A-BEEB-52C7547777D6}"/>
            </c:ext>
          </c:extLst>
        </c:ser>
        <c:ser>
          <c:idx val="3"/>
          <c:order val="1"/>
          <c:tx>
            <c:v>Trimestre IV</c:v>
          </c:tx>
          <c:invertIfNegative val="0"/>
          <c:dLbls>
            <c:dLbl>
              <c:idx val="5"/>
              <c:layout>
                <c:manualLayout>
                  <c:x val="8.8235294117647058E-3"/>
                  <c:y val="-6.686332350049167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9F4-479A-BEEB-52C7547777D6}"/>
                </c:ext>
              </c:extLst>
            </c:dLbl>
            <c:spPr>
              <a:noFill/>
              <a:ln w="25400">
                <a:noFill/>
              </a:ln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'Consumo papel 2019'!$A$13:$A$19</c:f>
              <c:strCache>
                <c:ptCount val="7"/>
                <c:pt idx="0">
                  <c:v>SIAU</c:v>
                </c:pt>
                <c:pt idx="1">
                  <c:v>CONSULTA EX</c:v>
                </c:pt>
                <c:pt idx="2">
                  <c:v>LABORATORIO</c:v>
                </c:pt>
                <c:pt idx="3">
                  <c:v>DIRECCIÓN</c:v>
                </c:pt>
                <c:pt idx="4">
                  <c:v>SAF</c:v>
                </c:pt>
                <c:pt idx="5">
                  <c:v>FARMACIA</c:v>
                </c:pt>
                <c:pt idx="6">
                  <c:v>BIOPSIAS Y PROCEDIMIENTOS</c:v>
                </c:pt>
              </c:strCache>
            </c:strRef>
          </c:cat>
          <c:val>
            <c:numRef>
              <c:f>'Consumo papel 2019'!$Q$13:$Q$19</c:f>
              <c:numCache>
                <c:formatCode>0.00</c:formatCode>
                <c:ptCount val="7"/>
                <c:pt idx="0">
                  <c:v>8</c:v>
                </c:pt>
                <c:pt idx="1">
                  <c:v>17</c:v>
                </c:pt>
                <c:pt idx="2">
                  <c:v>0</c:v>
                </c:pt>
                <c:pt idx="3">
                  <c:v>0</c:v>
                </c:pt>
                <c:pt idx="4">
                  <c:v>9</c:v>
                </c:pt>
                <c:pt idx="5">
                  <c:v>10</c:v>
                </c:pt>
                <c:pt idx="6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9F4-479A-BEEB-52C7547777D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82094560"/>
        <c:axId val="1"/>
      </c:barChart>
      <c:catAx>
        <c:axId val="3820945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270000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s-CO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0"/>
        <c:axPos val="l"/>
        <c:numFmt formatCode="0" sourceLinked="0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s-CO"/>
          </a:p>
        </c:txPr>
        <c:crossAx val="382094560"/>
        <c:crosses val="autoZero"/>
        <c:crossBetween val="between"/>
        <c:majorUnit val="10"/>
      </c:valAx>
    </c:plotArea>
    <c:legend>
      <c:legendPos val="r"/>
      <c:layout>
        <c:manualLayout>
          <c:xMode val="edge"/>
          <c:yMode val="edge"/>
          <c:x val="0.25947136563876649"/>
          <c:y val="0.88845779233348043"/>
          <c:w val="0.53170511175089896"/>
          <c:h val="0.10854187474353316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es-CO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17/04/2020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77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17/04/2020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85443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17/04/2020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00807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17/04/2020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3052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17/04/2020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63513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17/04/2020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86820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17/04/2020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64151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17/04/2020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72660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17/04/2020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47525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17/04/2020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19196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17/04/2020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71774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38773-1701-44EE-9874-B744038E9427}" type="datetimeFigureOut">
              <a:rPr lang="es-CO" smtClean="0"/>
              <a:t>17/04/2020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50818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7ED71826-19EF-48BE-9C6E-BB80CD0EBCF5}"/>
              </a:ext>
            </a:extLst>
          </p:cNvPr>
          <p:cNvSpPr/>
          <p:nvPr/>
        </p:nvSpPr>
        <p:spPr>
          <a:xfrm>
            <a:off x="0" y="0"/>
            <a:ext cx="6657370" cy="6858000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CO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7C7F676-5BAA-448D-A2A2-653386632723}"/>
              </a:ext>
            </a:extLst>
          </p:cNvPr>
          <p:cNvSpPr/>
          <p:nvPr/>
        </p:nvSpPr>
        <p:spPr>
          <a:xfrm>
            <a:off x="6657370" y="0"/>
            <a:ext cx="5534630" cy="6858000"/>
          </a:xfrm>
          <a:prstGeom prst="rect">
            <a:avLst/>
          </a:prstGeom>
          <a:solidFill>
            <a:srgbClr val="E2E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CO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C215CBE1-8F72-4221-8BED-4D1CA3BA54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764" y="1061961"/>
            <a:ext cx="5093009" cy="1104464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DC20DB44-897D-44F9-8FF6-4CEF3ED680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2824" y="6012027"/>
            <a:ext cx="4359554" cy="728232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4064033C-5DF2-4F83-9E04-EB0E925F3B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203" b="82422" l="35798" r="68375">
                        <a14:foregroundMark x1="52416" y1="9635" x2="52416" y2="9635"/>
                        <a14:foregroundMark x1="52416" y1="9635" x2="52416" y2="9635"/>
                        <a14:foregroundMark x1="50732" y1="33333" x2="50732" y2="33333"/>
                        <a14:foregroundMark x1="41142" y1="45964" x2="41142" y2="45964"/>
                        <a14:foregroundMark x1="43997" y1="49479" x2="43997" y2="49479"/>
                        <a14:foregroundMark x1="48755" y1="47917" x2="48755" y2="47917"/>
                        <a14:foregroundMark x1="57321" y1="60547" x2="57321" y2="60547"/>
                        <a14:foregroundMark x1="57321" y1="60547" x2="57321" y2="60547"/>
                        <a14:foregroundMark x1="56149" y1="52474" x2="56149" y2="52474"/>
                        <a14:foregroundMark x1="56149" y1="52474" x2="56149" y2="52474"/>
                        <a14:foregroundMark x1="41581" y1="48568" x2="41581" y2="48568"/>
                        <a14:foregroundMark x1="41362" y1="48438" x2="41362" y2="48438"/>
                        <a14:foregroundMark x1="39092" y1="64974" x2="39092" y2="64974"/>
                        <a14:foregroundMark x1="39092" y1="64974" x2="39092" y2="64974"/>
                        <a14:foregroundMark x1="40044" y1="58724" x2="40044" y2="58724"/>
                        <a14:foregroundMark x1="38799" y1="57422" x2="38799" y2="57422"/>
                        <a14:foregroundMark x1="38799" y1="57422" x2="38799" y2="57422"/>
                        <a14:foregroundMark x1="40264" y1="52995" x2="40264" y2="52995"/>
                        <a14:foregroundMark x1="40264" y1="52995" x2="40264" y2="52995"/>
                        <a14:foregroundMark x1="46559" y1="38411" x2="46559" y2="38411"/>
                        <a14:foregroundMark x1="42020" y1="45443" x2="42020" y2="45443"/>
                        <a14:foregroundMark x1="42020" y1="45443" x2="42020" y2="45443"/>
                        <a14:foregroundMark x1="44510" y1="61719" x2="44510" y2="61719"/>
                        <a14:foregroundMark x1="44436" y1="61979" x2="44436" y2="61979"/>
                        <a14:foregroundMark x1="44143" y1="47135" x2="44143" y2="47135"/>
                        <a14:foregroundMark x1="44143" y1="47135" x2="44143" y2="47135"/>
                        <a14:foregroundMark x1="42533" y1="61068" x2="42533" y2="61068"/>
                        <a14:foregroundMark x1="42533" y1="61068" x2="42533" y2="61068"/>
                        <a14:foregroundMark x1="40556" y1="70182" x2="40556" y2="70182"/>
                        <a14:foregroundMark x1="40556" y1="70182" x2="40556" y2="70182"/>
                        <a14:foregroundMark x1="40190" y1="72526" x2="40190" y2="72526"/>
                        <a14:foregroundMark x1="40190" y1="72526" x2="40190" y2="72526"/>
                        <a14:foregroundMark x1="62592" y1="61198" x2="62592" y2="61198"/>
                        <a14:foregroundMark x1="62592" y1="61198" x2="62592" y2="61198"/>
                        <a14:foregroundMark x1="65300" y1="53906" x2="65300" y2="53906"/>
                        <a14:foregroundMark x1="65300" y1="53906" x2="65300" y2="53906"/>
                        <a14:foregroundMark x1="65593" y1="54036" x2="65593" y2="54036"/>
                        <a14:foregroundMark x1="65593" y1="54036" x2="65593" y2="54036"/>
                        <a14:foregroundMark x1="68521" y1="41536" x2="68521" y2="41536"/>
                        <a14:foregroundMark x1="68521" y1="41536" x2="68521" y2="41536"/>
                        <a14:foregroundMark x1="63543" y1="33333" x2="63543" y2="33333"/>
                        <a14:foregroundMark x1="63543" y1="33333" x2="63543" y2="33333"/>
                        <a14:foregroundMark x1="63470" y1="36458" x2="63470" y2="36458"/>
                        <a14:foregroundMark x1="63470" y1="36458" x2="63470" y2="36458"/>
                        <a14:foregroundMark x1="63250" y1="34375" x2="63250" y2="34375"/>
                        <a14:foregroundMark x1="63250" y1="34375" x2="63250" y2="34375"/>
                        <a14:foregroundMark x1="64275" y1="34766" x2="64275" y2="34766"/>
                        <a14:foregroundMark x1="64275" y1="34766" x2="64275" y2="34766"/>
                        <a14:foregroundMark x1="61859" y1="33464" x2="61859" y2="33464"/>
                        <a14:foregroundMark x1="62958" y1="32422" x2="62958" y2="32422"/>
                        <a14:foregroundMark x1="67204" y1="52474" x2="67204" y2="52474"/>
                        <a14:foregroundMark x1="67204" y1="52474" x2="67204" y2="52474"/>
                        <a14:foregroundMark x1="64641" y1="57943" x2="64641" y2="57943"/>
                        <a14:foregroundMark x1="64641" y1="57943" x2="64641" y2="57943"/>
                        <a14:foregroundMark x1="64422" y1="62240" x2="64422" y2="62240"/>
                        <a14:foregroundMark x1="60615" y1="64063" x2="60615" y2="64063"/>
                        <a14:foregroundMark x1="61713" y1="63151" x2="61713" y2="63151"/>
                        <a14:foregroundMark x1="61713" y1="63151" x2="61713" y2="63151"/>
                        <a14:foregroundMark x1="56076" y1="57943" x2="56076" y2="57943"/>
                        <a14:foregroundMark x1="56076" y1="57943" x2="56076" y2="57943"/>
                        <a14:foregroundMark x1="59810" y1="55078" x2="59810" y2="55078"/>
                        <a14:foregroundMark x1="59810" y1="55078" x2="59810" y2="55078"/>
                        <a14:foregroundMark x1="55930" y1="58203" x2="55930" y2="58203"/>
                        <a14:foregroundMark x1="55930" y1="58203" x2="55930" y2="58203"/>
                        <a14:foregroundMark x1="55930" y1="58203" x2="55930" y2="58203"/>
                        <a14:foregroundMark x1="55930" y1="58203" x2="55930" y2="58203"/>
                        <a14:foregroundMark x1="59517" y1="55469" x2="59517" y2="55469"/>
                        <a14:foregroundMark x1="59517" y1="55469" x2="59517" y2="55469"/>
                        <a14:foregroundMark x1="55930" y1="57682" x2="55930" y2="57682"/>
                        <a14:foregroundMark x1="57247" y1="71224" x2="57247" y2="71224"/>
                        <a14:foregroundMark x1="57247" y1="71224" x2="57247" y2="71224"/>
                        <a14:foregroundMark x1="43045" y1="81901" x2="43045" y2="81901"/>
                        <a14:foregroundMark x1="43045" y1="81901" x2="43045" y2="81901"/>
                        <a14:foregroundMark x1="35944" y1="64193" x2="35944" y2="64193"/>
                        <a14:foregroundMark x1="49854" y1="12240" x2="49854" y2="12240"/>
                        <a14:foregroundMark x1="49854" y1="12240" x2="49854" y2="12240"/>
                        <a14:foregroundMark x1="51245" y1="10286" x2="51245" y2="10286"/>
                        <a14:foregroundMark x1="51245" y1="10286" x2="51245" y2="10286"/>
                        <a14:foregroundMark x1="46193" y1="10286" x2="46193" y2="10286"/>
                        <a14:foregroundMark x1="46193" y1="10286" x2="46193" y2="10286"/>
                        <a14:foregroundMark x1="41947" y1="15104" x2="41947" y2="15104"/>
                        <a14:foregroundMark x1="41947" y1="15104" x2="41947" y2="15104"/>
                        <a14:foregroundMark x1="44729" y1="12240" x2="44729" y2="12240"/>
                        <a14:foregroundMark x1="44729" y1="12240" x2="44729" y2="12240"/>
                        <a14:foregroundMark x1="49927" y1="9115" x2="49927" y2="9115"/>
                        <a14:foregroundMark x1="49927" y1="9115" x2="49927" y2="9115"/>
                        <a14:foregroundMark x1="49927" y1="9115" x2="49927" y2="9115"/>
                        <a14:foregroundMark x1="54392" y1="8984" x2="54392" y2="8984"/>
                        <a14:foregroundMark x1="55271" y1="9766" x2="55271" y2="9766"/>
                        <a14:foregroundMark x1="53001" y1="8203" x2="53001" y2="8203"/>
                        <a14:foregroundMark x1="58346" y1="10286" x2="58346" y2="10286"/>
                        <a14:foregroundMark x1="55637" y1="22917" x2="55637" y2="22917"/>
                        <a14:foregroundMark x1="40483" y1="60547" x2="40483" y2="60547"/>
                        <a14:backgroundMark x1="61786" y1="31771" x2="61786" y2="31771"/>
                      </a14:backgroundRemoval>
                    </a14:imgEffect>
                  </a14:imgLayer>
                </a14:imgProps>
              </a:ext>
            </a:extLst>
          </a:blip>
          <a:srcRect l="34062" t="5257" r="29063" b="8591"/>
          <a:stretch/>
        </p:blipFill>
        <p:spPr>
          <a:xfrm>
            <a:off x="2793549" y="2647937"/>
            <a:ext cx="2838247" cy="3728206"/>
          </a:xfrm>
          <a:prstGeom prst="rect">
            <a:avLst/>
          </a:prstGeom>
        </p:spPr>
      </p:pic>
      <p:pic>
        <p:nvPicPr>
          <p:cNvPr id="8" name="Picture 4" descr="Resultado de imagen para medio ambiente gif">
            <a:extLst>
              <a:ext uri="{FF2B5EF4-FFF2-40B4-BE49-F238E27FC236}">
                <a16:creationId xmlns:a16="http://schemas.microsoft.com/office/drawing/2014/main" id="{94718911-3633-41C5-B4F0-445BB469B9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25" b="89825" l="6500" r="92250">
                        <a14:foregroundMark x1="92250" y1="66316" x2="92250" y2="66316"/>
                        <a14:foregroundMark x1="92250" y1="66316" x2="92250" y2="66316"/>
                        <a14:foregroundMark x1="18750" y1="63158" x2="18750" y2="63158"/>
                        <a14:foregroundMark x1="18750" y1="63158" x2="18750" y2="63158"/>
                        <a14:foregroundMark x1="6500" y1="66316" x2="6500" y2="66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1982" y="2773185"/>
            <a:ext cx="4242602" cy="3022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06054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Tercer y cuarto TRIMESTRE 2019 </a:t>
            </a:r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0BAEB3FF-85CC-4001-91F6-6857F1991B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6336298"/>
              </p:ext>
            </p:extLst>
          </p:nvPr>
        </p:nvGraphicFramePr>
        <p:xfrm>
          <a:off x="190004" y="1802985"/>
          <a:ext cx="5617030" cy="39014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86065">
                  <a:extLst>
                    <a:ext uri="{9D8B030D-6E8A-4147-A177-3AD203B41FA5}">
                      <a16:colId xmlns:a16="http://schemas.microsoft.com/office/drawing/2014/main" val="3952858868"/>
                    </a:ext>
                  </a:extLst>
                </a:gridCol>
                <a:gridCol w="1328104">
                  <a:extLst>
                    <a:ext uri="{9D8B030D-6E8A-4147-A177-3AD203B41FA5}">
                      <a16:colId xmlns:a16="http://schemas.microsoft.com/office/drawing/2014/main" val="244335152"/>
                    </a:ext>
                  </a:extLst>
                </a:gridCol>
                <a:gridCol w="1462135">
                  <a:extLst>
                    <a:ext uri="{9D8B030D-6E8A-4147-A177-3AD203B41FA5}">
                      <a16:colId xmlns:a16="http://schemas.microsoft.com/office/drawing/2014/main" val="659835725"/>
                    </a:ext>
                  </a:extLst>
                </a:gridCol>
                <a:gridCol w="840726">
                  <a:extLst>
                    <a:ext uri="{9D8B030D-6E8A-4147-A177-3AD203B41FA5}">
                      <a16:colId xmlns:a16="http://schemas.microsoft.com/office/drawing/2014/main" val="2434112476"/>
                    </a:ext>
                  </a:extLst>
                </a:gridCol>
              </a:tblGrid>
              <a:tr h="484891">
                <a:tc gridSpan="4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INCIDENTES RELACIONADOS CON EL MANEJO DE SUSTANCIAS QUÍMICAS-SEDE PRINCIPAL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08603529"/>
                  </a:ext>
                </a:extLst>
              </a:tr>
              <a:tr h="484891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MES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ACTUAL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ANTERIOR</a:t>
                      </a:r>
                      <a:endParaRPr lang="es-CO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86570593"/>
                  </a:ext>
                </a:extLst>
              </a:tr>
              <a:tr h="242446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66715963"/>
                  </a:ext>
                </a:extLst>
              </a:tr>
              <a:tr h="242446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FEBRERO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6946886"/>
                  </a:ext>
                </a:extLst>
              </a:tr>
              <a:tr h="242446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MARZO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4694620"/>
                  </a:ext>
                </a:extLst>
              </a:tr>
              <a:tr h="242446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ABRIL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78187057"/>
                  </a:ext>
                </a:extLst>
              </a:tr>
              <a:tr h="242446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MAYO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679357"/>
                  </a:ext>
                </a:extLst>
              </a:tr>
              <a:tr h="242446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JUNIO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8002755"/>
                  </a:ext>
                </a:extLst>
              </a:tr>
              <a:tr h="242446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JULIO 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ctr"/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88934071"/>
                  </a:ext>
                </a:extLst>
              </a:tr>
              <a:tr h="242446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AGOSTO 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62355952"/>
                  </a:ext>
                </a:extLst>
              </a:tr>
              <a:tr h="242446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SEPTIEMBRE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51076359"/>
                  </a:ext>
                </a:extLst>
              </a:tr>
              <a:tr h="242446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OCTUBRE 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ctr"/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43103297"/>
                  </a:ext>
                </a:extLst>
              </a:tr>
              <a:tr h="242446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NOVIEMBRE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36613666"/>
                  </a:ext>
                </a:extLst>
              </a:tr>
              <a:tr h="242446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DICIEMBRE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56246228"/>
                  </a:ext>
                </a:extLst>
              </a:tr>
            </a:tbl>
          </a:graphicData>
        </a:graphic>
      </p:graphicFrame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CF6D6E24-8B84-43E0-98F7-15E5027628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4679633"/>
              </p:ext>
            </p:extLst>
          </p:nvPr>
        </p:nvGraphicFramePr>
        <p:xfrm>
          <a:off x="6384968" y="1802985"/>
          <a:ext cx="5442854" cy="425301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24479">
                  <a:extLst>
                    <a:ext uri="{9D8B030D-6E8A-4147-A177-3AD203B41FA5}">
                      <a16:colId xmlns:a16="http://schemas.microsoft.com/office/drawing/2014/main" val="3436297871"/>
                    </a:ext>
                  </a:extLst>
                </a:gridCol>
                <a:gridCol w="1286922">
                  <a:extLst>
                    <a:ext uri="{9D8B030D-6E8A-4147-A177-3AD203B41FA5}">
                      <a16:colId xmlns:a16="http://schemas.microsoft.com/office/drawing/2014/main" val="805489549"/>
                    </a:ext>
                  </a:extLst>
                </a:gridCol>
                <a:gridCol w="1416796">
                  <a:extLst>
                    <a:ext uri="{9D8B030D-6E8A-4147-A177-3AD203B41FA5}">
                      <a16:colId xmlns:a16="http://schemas.microsoft.com/office/drawing/2014/main" val="2634208149"/>
                    </a:ext>
                  </a:extLst>
                </a:gridCol>
                <a:gridCol w="814657">
                  <a:extLst>
                    <a:ext uri="{9D8B030D-6E8A-4147-A177-3AD203B41FA5}">
                      <a16:colId xmlns:a16="http://schemas.microsoft.com/office/drawing/2014/main" val="3247698018"/>
                    </a:ext>
                  </a:extLst>
                </a:gridCol>
              </a:tblGrid>
              <a:tr h="750532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INCIDENTES RELACIONADOS CON EL MANEJO DE SUSTANCIAS QUÍMICAS-SEDE CHAPINERO</a:t>
                      </a:r>
                    </a:p>
                    <a:p>
                      <a:pPr algn="ctr" fontAlgn="ctr"/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96232902"/>
                  </a:ext>
                </a:extLst>
              </a:tr>
              <a:tr h="50035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ACTUAL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ANTERIOR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META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45930901"/>
                  </a:ext>
                </a:extLst>
              </a:tr>
              <a:tr h="25017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7309615"/>
                  </a:ext>
                </a:extLst>
              </a:tr>
              <a:tr h="25017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0717192"/>
                  </a:ext>
                </a:extLst>
              </a:tr>
              <a:tr h="25017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9078442"/>
                  </a:ext>
                </a:extLst>
              </a:tr>
              <a:tr h="25017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ABRIL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394483680"/>
                  </a:ext>
                </a:extLst>
              </a:tr>
              <a:tr h="25017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MAYO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4148124"/>
                  </a:ext>
                </a:extLst>
              </a:tr>
              <a:tr h="25017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JUNIO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5540146"/>
                  </a:ext>
                </a:extLst>
              </a:tr>
              <a:tr h="25017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JULIO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8270930"/>
                  </a:ext>
                </a:extLst>
              </a:tr>
              <a:tr h="25017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AGOSTO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u="none" strike="noStrike" kern="1200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96392580"/>
                  </a:ext>
                </a:extLst>
              </a:tr>
              <a:tr h="25017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SEPTIEMBRE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u="none" strike="noStrike" kern="1200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394969954"/>
                  </a:ext>
                </a:extLst>
              </a:tr>
              <a:tr h="25017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OCTUBRE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2689335"/>
                  </a:ext>
                </a:extLst>
              </a:tr>
              <a:tr h="25017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NOVIEMBRE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u="none" strike="noStrike" kern="1200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92739916"/>
                  </a:ext>
                </a:extLst>
              </a:tr>
              <a:tr h="25017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DICIEMBRE 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u="none" strike="noStrike" kern="1200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2557113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7779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Tercer y cuarto TRIMESTRE 2019 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545EB3D1-A0D0-4A42-BB41-7D511ADCFA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6814447"/>
              </p:ext>
            </p:extLst>
          </p:nvPr>
        </p:nvGraphicFramePr>
        <p:xfrm>
          <a:off x="248529" y="1716205"/>
          <a:ext cx="4702629" cy="4785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62751">
                  <a:extLst>
                    <a:ext uri="{9D8B030D-6E8A-4147-A177-3AD203B41FA5}">
                      <a16:colId xmlns:a16="http://schemas.microsoft.com/office/drawing/2014/main" val="2538430161"/>
                    </a:ext>
                  </a:extLst>
                </a:gridCol>
                <a:gridCol w="1111901">
                  <a:extLst>
                    <a:ext uri="{9D8B030D-6E8A-4147-A177-3AD203B41FA5}">
                      <a16:colId xmlns:a16="http://schemas.microsoft.com/office/drawing/2014/main" val="927841420"/>
                    </a:ext>
                  </a:extLst>
                </a:gridCol>
                <a:gridCol w="1224112">
                  <a:extLst>
                    <a:ext uri="{9D8B030D-6E8A-4147-A177-3AD203B41FA5}">
                      <a16:colId xmlns:a16="http://schemas.microsoft.com/office/drawing/2014/main" val="3728610058"/>
                    </a:ext>
                  </a:extLst>
                </a:gridCol>
                <a:gridCol w="703865">
                  <a:extLst>
                    <a:ext uri="{9D8B030D-6E8A-4147-A177-3AD203B41FA5}">
                      <a16:colId xmlns:a16="http://schemas.microsoft.com/office/drawing/2014/main" val="3891528579"/>
                    </a:ext>
                  </a:extLst>
                </a:gridCol>
              </a:tblGrid>
              <a:tr h="832408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ADHERENCIA AL MANEJO SEGURO DE SUSTANCIAS QUÍMICAS-SEDE PRINCIPAL</a:t>
                      </a:r>
                    </a:p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53426403"/>
                  </a:ext>
                </a:extLst>
              </a:tr>
              <a:tr h="483333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effectLst/>
                        </a:rPr>
                        <a:t>MES</a:t>
                      </a:r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effectLst/>
                        </a:rPr>
                        <a:t>VALOR ACTUAL</a:t>
                      </a:r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effectLst/>
                        </a:rPr>
                        <a:t>VALOR ANTERIOR</a:t>
                      </a:r>
                      <a:endParaRPr lang="es-CO" sz="18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effectLst/>
                        </a:rPr>
                        <a:t>META</a:t>
                      </a:r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36666955"/>
                  </a:ext>
                </a:extLst>
              </a:tr>
              <a:tr h="24166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ENERO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solidFill>
                            <a:srgbClr val="00B050"/>
                          </a:solidFill>
                          <a:effectLst/>
                        </a:rPr>
                        <a:t>99%</a:t>
                      </a:r>
                      <a:endParaRPr lang="es-CO" sz="18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effectLst/>
                        </a:rPr>
                        <a:t>100%</a:t>
                      </a:r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98%</a:t>
                      </a:r>
                      <a:endParaRPr lang="es-CO" sz="18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240122345"/>
                  </a:ext>
                </a:extLst>
              </a:tr>
              <a:tr h="24166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FEBRERO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75396"/>
                  </a:ext>
                </a:extLst>
              </a:tr>
              <a:tr h="24166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MARZO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45579"/>
                  </a:ext>
                </a:extLst>
              </a:tr>
              <a:tr h="24166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ABRIL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solidFill>
                            <a:srgbClr val="00B050"/>
                          </a:solidFill>
                          <a:effectLst/>
                        </a:rPr>
                        <a:t>98%</a:t>
                      </a:r>
                      <a:endParaRPr lang="es-CO" sz="18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effectLst/>
                        </a:rPr>
                        <a:t>100%</a:t>
                      </a:r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98%</a:t>
                      </a:r>
                      <a:endParaRPr lang="es-CO" sz="18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1379937"/>
                  </a:ext>
                </a:extLst>
              </a:tr>
              <a:tr h="24166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MAYO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9281217"/>
                  </a:ext>
                </a:extLst>
              </a:tr>
              <a:tr h="24166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JUNIO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1063239"/>
                  </a:ext>
                </a:extLst>
              </a:tr>
              <a:tr h="241667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JULIO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99%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100%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98%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9013509"/>
                  </a:ext>
                </a:extLst>
              </a:tr>
              <a:tr h="241667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AGOSTO 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88671926"/>
                  </a:ext>
                </a:extLst>
              </a:tr>
              <a:tr h="241667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SEPTIEMBRE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66290193"/>
                  </a:ext>
                </a:extLst>
              </a:tr>
              <a:tr h="241667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OCTUBRE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98%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98,14%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98%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1807720"/>
                  </a:ext>
                </a:extLst>
              </a:tr>
              <a:tr h="241667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NOVIEMBRE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78742927"/>
                  </a:ext>
                </a:extLst>
              </a:tr>
              <a:tr h="241667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DICIEMBRE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26386814"/>
                  </a:ext>
                </a:extLst>
              </a:tr>
            </a:tbl>
          </a:graphicData>
        </a:graphic>
      </p:graphicFrame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E9D8713B-2A6F-4BAB-988B-A3B094FADE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1016513"/>
              </p:ext>
            </p:extLst>
          </p:nvPr>
        </p:nvGraphicFramePr>
        <p:xfrm>
          <a:off x="5557650" y="1728079"/>
          <a:ext cx="5961414" cy="46958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19638">
                  <a:extLst>
                    <a:ext uri="{9D8B030D-6E8A-4147-A177-3AD203B41FA5}">
                      <a16:colId xmlns:a16="http://schemas.microsoft.com/office/drawing/2014/main" val="844401590"/>
                    </a:ext>
                  </a:extLst>
                </a:gridCol>
                <a:gridCol w="1368636">
                  <a:extLst>
                    <a:ext uri="{9D8B030D-6E8A-4147-A177-3AD203B41FA5}">
                      <a16:colId xmlns:a16="http://schemas.microsoft.com/office/drawing/2014/main" val="2300463935"/>
                    </a:ext>
                  </a:extLst>
                </a:gridCol>
                <a:gridCol w="1506757">
                  <a:extLst>
                    <a:ext uri="{9D8B030D-6E8A-4147-A177-3AD203B41FA5}">
                      <a16:colId xmlns:a16="http://schemas.microsoft.com/office/drawing/2014/main" val="3011405169"/>
                    </a:ext>
                  </a:extLst>
                </a:gridCol>
                <a:gridCol w="866383">
                  <a:extLst>
                    <a:ext uri="{9D8B030D-6E8A-4147-A177-3AD203B41FA5}">
                      <a16:colId xmlns:a16="http://schemas.microsoft.com/office/drawing/2014/main" val="2355078732"/>
                    </a:ext>
                  </a:extLst>
                </a:gridCol>
              </a:tblGrid>
              <a:tr h="828681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ADHERENCIA AL MANEJO SEGURO DE SUSTANCIAS QUÍMICAS-SEDE CHAPINERO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09075532"/>
                  </a:ext>
                </a:extLst>
              </a:tr>
              <a:tr h="5524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ACTUAL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ANTERIOR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META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38578850"/>
                  </a:ext>
                </a:extLst>
              </a:tr>
              <a:tr h="27622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100%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44789906"/>
                  </a:ext>
                </a:extLst>
              </a:tr>
              <a:tr h="27622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8762246"/>
                  </a:ext>
                </a:extLst>
              </a:tr>
              <a:tr h="27622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7833663"/>
                  </a:ext>
                </a:extLst>
              </a:tr>
              <a:tr h="27622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ABRIL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100%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100%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75498373"/>
                  </a:ext>
                </a:extLst>
              </a:tr>
              <a:tr h="27622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MAYO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7101814"/>
                  </a:ext>
                </a:extLst>
              </a:tr>
              <a:tr h="27622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JUNIO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5161212"/>
                  </a:ext>
                </a:extLst>
              </a:tr>
              <a:tr h="27622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JULIO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98%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100%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06915541"/>
                  </a:ext>
                </a:extLst>
              </a:tr>
              <a:tr h="27622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AGOSTO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600" b="1" i="0" u="none" strike="noStrike" kern="1200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600" b="1" i="0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05572438"/>
                  </a:ext>
                </a:extLst>
              </a:tr>
              <a:tr h="27622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SEPTIEMBRE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600" b="1" i="0" u="none" strike="noStrike" kern="1200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600" b="1" i="0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77852042"/>
                  </a:ext>
                </a:extLst>
              </a:tr>
              <a:tr h="27622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OCTUBRE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98%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98%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4792680"/>
                  </a:ext>
                </a:extLst>
              </a:tr>
              <a:tr h="27622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NOVIEMBRE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600" b="1" i="0" u="none" strike="noStrike" kern="1200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600" b="1" i="0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58406500"/>
                  </a:ext>
                </a:extLst>
              </a:tr>
              <a:tr h="27622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DICIEMBRE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600" b="1" i="0" u="none" strike="noStrike" kern="1200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600" b="1" i="0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245143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44260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tercer y cuarto TRIMESTRE 2019 </a:t>
            </a:r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5F9CC663-C6B0-443A-AF65-6A5CE4AFF5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6177829"/>
              </p:ext>
            </p:extLst>
          </p:nvPr>
        </p:nvGraphicFramePr>
        <p:xfrm>
          <a:off x="103166" y="1668538"/>
          <a:ext cx="5824028" cy="49870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76016">
                  <a:extLst>
                    <a:ext uri="{9D8B030D-6E8A-4147-A177-3AD203B41FA5}">
                      <a16:colId xmlns:a16="http://schemas.microsoft.com/office/drawing/2014/main" val="3264017477"/>
                    </a:ext>
                  </a:extLst>
                </a:gridCol>
                <a:gridCol w="1480458">
                  <a:extLst>
                    <a:ext uri="{9D8B030D-6E8A-4147-A177-3AD203B41FA5}">
                      <a16:colId xmlns:a16="http://schemas.microsoft.com/office/drawing/2014/main" val="496011908"/>
                    </a:ext>
                  </a:extLst>
                </a:gridCol>
                <a:gridCol w="1773882">
                  <a:extLst>
                    <a:ext uri="{9D8B030D-6E8A-4147-A177-3AD203B41FA5}">
                      <a16:colId xmlns:a16="http://schemas.microsoft.com/office/drawing/2014/main" val="2954234205"/>
                    </a:ext>
                  </a:extLst>
                </a:gridCol>
                <a:gridCol w="1093672">
                  <a:extLst>
                    <a:ext uri="{9D8B030D-6E8A-4147-A177-3AD203B41FA5}">
                      <a16:colId xmlns:a16="http://schemas.microsoft.com/office/drawing/2014/main" val="1324998630"/>
                    </a:ext>
                  </a:extLst>
                </a:gridCol>
              </a:tblGrid>
              <a:tr h="636164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</a:rPr>
                        <a:t>CONSUMO DE AGUA –SEDE PRINCIPAL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26686555"/>
                  </a:ext>
                </a:extLst>
              </a:tr>
              <a:tr h="636164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MES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</a:t>
                      </a:r>
                    </a:p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ACTUAL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</a:t>
                      </a:r>
                    </a:p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ANTERIOR</a:t>
                      </a:r>
                      <a:endParaRPr lang="es-CO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85257129"/>
                  </a:ext>
                </a:extLst>
              </a:tr>
              <a:tr h="309558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0,034</a:t>
                      </a:r>
                      <a:endParaRPr lang="es-CO" sz="16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0,022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0,029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17677604"/>
                  </a:ext>
                </a:extLst>
              </a:tr>
              <a:tr h="309558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FEBRERO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0,029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0,021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0,029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43271435"/>
                  </a:ext>
                </a:extLst>
              </a:tr>
              <a:tr h="309558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MARZO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0,033</a:t>
                      </a:r>
                      <a:endParaRPr lang="es-CO" sz="16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0,020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0,029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68724982"/>
                  </a:ext>
                </a:extLst>
              </a:tr>
              <a:tr h="309558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ABRIL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0,048</a:t>
                      </a:r>
                      <a:endParaRPr lang="es-CO" sz="16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0,017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0,033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316359337"/>
                  </a:ext>
                </a:extLst>
              </a:tr>
              <a:tr h="309558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MAYO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0,041</a:t>
                      </a:r>
                      <a:endParaRPr lang="es-CO" sz="16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0,022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0,033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25031551"/>
                  </a:ext>
                </a:extLst>
              </a:tr>
              <a:tr h="309558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JUNIO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0,045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0,028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0,033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60893033"/>
                  </a:ext>
                </a:extLst>
              </a:tr>
              <a:tr h="309558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JULIO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0,033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0,044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1170039"/>
                  </a:ext>
                </a:extLst>
              </a:tr>
              <a:tr h="309558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AGOSTO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0,037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0,044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292269537"/>
                  </a:ext>
                </a:extLst>
              </a:tr>
              <a:tr h="309558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SEPTIEMBRE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0,037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0,044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19778036"/>
                  </a:ext>
                </a:extLst>
              </a:tr>
              <a:tr h="309558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OCTUBRE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0,044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0,044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70707452"/>
                  </a:ext>
                </a:extLst>
              </a:tr>
              <a:tr h="309558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NOVIEMBRE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0,057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0,034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0,044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58884569"/>
                  </a:ext>
                </a:extLst>
              </a:tr>
              <a:tr h="309558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DICIEMBRE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0,054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0,039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0,044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98874659"/>
                  </a:ext>
                </a:extLst>
              </a:tr>
            </a:tbl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FE1D6CC4-AEA0-4BD9-ADA3-B89B2C17E2FE}"/>
              </a:ext>
            </a:extLst>
          </p:cNvPr>
          <p:cNvSpPr txBox="1"/>
          <p:nvPr/>
        </p:nvSpPr>
        <p:spPr>
          <a:xfrm>
            <a:off x="3956072" y="-101177"/>
            <a:ext cx="31933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b="1" dirty="0"/>
              <a:t>METRO CÚBICO /SERVICIOS PRESTADOS</a:t>
            </a:r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7F19C079-56FF-4777-8561-32C3532011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3565070"/>
              </p:ext>
            </p:extLst>
          </p:nvPr>
        </p:nvGraphicFramePr>
        <p:xfrm>
          <a:off x="6264808" y="1668537"/>
          <a:ext cx="5391151" cy="48330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63238">
                  <a:extLst>
                    <a:ext uri="{9D8B030D-6E8A-4147-A177-3AD203B41FA5}">
                      <a16:colId xmlns:a16="http://schemas.microsoft.com/office/drawing/2014/main" val="3515714231"/>
                    </a:ext>
                  </a:extLst>
                </a:gridCol>
                <a:gridCol w="1417657">
                  <a:extLst>
                    <a:ext uri="{9D8B030D-6E8A-4147-A177-3AD203B41FA5}">
                      <a16:colId xmlns:a16="http://schemas.microsoft.com/office/drawing/2014/main" val="2745625175"/>
                    </a:ext>
                  </a:extLst>
                </a:gridCol>
                <a:gridCol w="1196342">
                  <a:extLst>
                    <a:ext uri="{9D8B030D-6E8A-4147-A177-3AD203B41FA5}">
                      <a16:colId xmlns:a16="http://schemas.microsoft.com/office/drawing/2014/main" val="18222330"/>
                    </a:ext>
                  </a:extLst>
                </a:gridCol>
                <a:gridCol w="1013914">
                  <a:extLst>
                    <a:ext uri="{9D8B030D-6E8A-4147-A177-3AD203B41FA5}">
                      <a16:colId xmlns:a16="http://schemas.microsoft.com/office/drawing/2014/main" val="1491963447"/>
                    </a:ext>
                  </a:extLst>
                </a:gridCol>
              </a:tblGrid>
              <a:tr h="604128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CONSUMO DE AGUA –SEDE CHAPINERO</a:t>
                      </a:r>
                    </a:p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08934028"/>
                  </a:ext>
                </a:extLst>
              </a:tr>
              <a:tr h="60412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ACTUAL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ANTERIOR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META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150422331"/>
                  </a:ext>
                </a:extLst>
              </a:tr>
              <a:tr h="30206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0,029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17684052"/>
                  </a:ext>
                </a:extLst>
              </a:tr>
              <a:tr h="30206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0,029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66831710"/>
                  </a:ext>
                </a:extLst>
              </a:tr>
              <a:tr h="30206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0,029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61516133"/>
                  </a:ext>
                </a:extLst>
              </a:tr>
              <a:tr h="30206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ABRIL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0,019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0,029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78975633"/>
                  </a:ext>
                </a:extLst>
              </a:tr>
              <a:tr h="30206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MAYO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0,029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53581057"/>
                  </a:ext>
                </a:extLst>
              </a:tr>
              <a:tr h="30206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JUNIO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0,019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0,029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08674939"/>
                  </a:ext>
                </a:extLst>
              </a:tr>
              <a:tr h="30206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JULIO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0,014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0,018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13531721"/>
                  </a:ext>
                </a:extLst>
              </a:tr>
              <a:tr h="30206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AGOSTO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0,017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0,018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35528066"/>
                  </a:ext>
                </a:extLst>
              </a:tr>
              <a:tr h="30206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SEPTIEMBRE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0,013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0,018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19451204"/>
                  </a:ext>
                </a:extLst>
              </a:tr>
              <a:tr h="30206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OCTUBRE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0,013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0,018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87912518"/>
                  </a:ext>
                </a:extLst>
              </a:tr>
              <a:tr h="30206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NOVIEMBRE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0,018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75990269"/>
                  </a:ext>
                </a:extLst>
              </a:tr>
              <a:tr h="30206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DICIEMBRE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0,014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0,018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968272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74928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Tercer y cuarto TRIMESTRE 2019 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6A5D8B12-82C5-42BE-9C16-9588ABF37A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9823012"/>
              </p:ext>
            </p:extLst>
          </p:nvPr>
        </p:nvGraphicFramePr>
        <p:xfrm>
          <a:off x="265276" y="1873837"/>
          <a:ext cx="5269841" cy="425541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63306">
                  <a:extLst>
                    <a:ext uri="{9D8B030D-6E8A-4147-A177-3AD203B41FA5}">
                      <a16:colId xmlns:a16="http://schemas.microsoft.com/office/drawing/2014/main" val="1347683820"/>
                    </a:ext>
                  </a:extLst>
                </a:gridCol>
                <a:gridCol w="1246014">
                  <a:extLst>
                    <a:ext uri="{9D8B030D-6E8A-4147-A177-3AD203B41FA5}">
                      <a16:colId xmlns:a16="http://schemas.microsoft.com/office/drawing/2014/main" val="1699189754"/>
                    </a:ext>
                  </a:extLst>
                </a:gridCol>
                <a:gridCol w="1371760">
                  <a:extLst>
                    <a:ext uri="{9D8B030D-6E8A-4147-A177-3AD203B41FA5}">
                      <a16:colId xmlns:a16="http://schemas.microsoft.com/office/drawing/2014/main" val="2227398466"/>
                    </a:ext>
                  </a:extLst>
                </a:gridCol>
                <a:gridCol w="788761">
                  <a:extLst>
                    <a:ext uri="{9D8B030D-6E8A-4147-A177-3AD203B41FA5}">
                      <a16:colId xmlns:a16="http://schemas.microsoft.com/office/drawing/2014/main" val="1635882507"/>
                    </a:ext>
                  </a:extLst>
                </a:gridCol>
              </a:tblGrid>
              <a:tr h="633072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CONSUMO DE ENERGÍA(</a:t>
                      </a:r>
                      <a:r>
                        <a:rPr lang="es-CO" sz="1600" b="1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Kw</a:t>
                      </a: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/h/usuario)-SEDE PRINCIPAL</a:t>
                      </a:r>
                    </a:p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27588472"/>
                  </a:ext>
                </a:extLst>
              </a:tr>
              <a:tr h="494105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MES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ACTUAL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ANTERIOR</a:t>
                      </a:r>
                      <a:endParaRPr lang="es-CO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34759716"/>
                  </a:ext>
                </a:extLst>
              </a:tr>
              <a:tr h="247053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1,76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1,68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1,76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61294446"/>
                  </a:ext>
                </a:extLst>
              </a:tr>
              <a:tr h="247053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FEBRERO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1,60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1,89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1,76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40877250"/>
                  </a:ext>
                </a:extLst>
              </a:tr>
              <a:tr h="247053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MARZO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1,75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1,86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1,76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20599404"/>
                  </a:ext>
                </a:extLst>
              </a:tr>
              <a:tr h="247053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ABRIL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1,64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1,47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1,76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3271062"/>
                  </a:ext>
                </a:extLst>
              </a:tr>
              <a:tr h="247053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MAYO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2,05</a:t>
                      </a:r>
                      <a:endParaRPr lang="es-CO" sz="16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1,63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1,76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85106741"/>
                  </a:ext>
                </a:extLst>
              </a:tr>
              <a:tr h="247053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JUNIO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1,59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1,67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1,76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62433385"/>
                  </a:ext>
                </a:extLst>
              </a:tr>
              <a:tr h="261826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JULIO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1,58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1,76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1,98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26828351"/>
                  </a:ext>
                </a:extLst>
              </a:tr>
              <a:tr h="261826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AGOSTO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1,83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1,70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1,98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35325192"/>
                  </a:ext>
                </a:extLst>
              </a:tr>
              <a:tr h="261826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SEPTIEMBRE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1,97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1,76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1,98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86496814"/>
                  </a:ext>
                </a:extLst>
              </a:tr>
              <a:tr h="261826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OCTUBRE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2,29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1,98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1882609"/>
                  </a:ext>
                </a:extLst>
              </a:tr>
              <a:tr h="261826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NOVIEMBRE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2,86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1,98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50828088"/>
                  </a:ext>
                </a:extLst>
              </a:tr>
              <a:tr h="261826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DICIEMBRE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2,76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1,98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17108286"/>
                  </a:ext>
                </a:extLst>
              </a:tr>
            </a:tbl>
          </a:graphicData>
        </a:graphic>
      </p:graphicFrame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4152AC00-9F6E-41A8-BA9D-BF0A2EF03D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2022185"/>
              </p:ext>
            </p:extLst>
          </p:nvPr>
        </p:nvGraphicFramePr>
        <p:xfrm>
          <a:off x="6199165" y="1873837"/>
          <a:ext cx="5269841" cy="418044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63306">
                  <a:extLst>
                    <a:ext uri="{9D8B030D-6E8A-4147-A177-3AD203B41FA5}">
                      <a16:colId xmlns:a16="http://schemas.microsoft.com/office/drawing/2014/main" val="220340748"/>
                    </a:ext>
                  </a:extLst>
                </a:gridCol>
                <a:gridCol w="1246015">
                  <a:extLst>
                    <a:ext uri="{9D8B030D-6E8A-4147-A177-3AD203B41FA5}">
                      <a16:colId xmlns:a16="http://schemas.microsoft.com/office/drawing/2014/main" val="462057088"/>
                    </a:ext>
                  </a:extLst>
                </a:gridCol>
                <a:gridCol w="1371759">
                  <a:extLst>
                    <a:ext uri="{9D8B030D-6E8A-4147-A177-3AD203B41FA5}">
                      <a16:colId xmlns:a16="http://schemas.microsoft.com/office/drawing/2014/main" val="3108790681"/>
                    </a:ext>
                  </a:extLst>
                </a:gridCol>
                <a:gridCol w="788761">
                  <a:extLst>
                    <a:ext uri="{9D8B030D-6E8A-4147-A177-3AD203B41FA5}">
                      <a16:colId xmlns:a16="http://schemas.microsoft.com/office/drawing/2014/main" val="1016584231"/>
                    </a:ext>
                  </a:extLst>
                </a:gridCol>
              </a:tblGrid>
              <a:tr h="506905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CONSUMO DE ENERGÍA(</a:t>
                      </a:r>
                      <a:r>
                        <a:rPr lang="es-CO" sz="1600" b="1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Kw</a:t>
                      </a: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/h/usuario)-SEDE CHAPINERO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41155949"/>
                  </a:ext>
                </a:extLst>
              </a:tr>
              <a:tr h="506905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MES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ACTUAL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ANTERIOR</a:t>
                      </a:r>
                      <a:endParaRPr lang="es-CO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63358272"/>
                  </a:ext>
                </a:extLst>
              </a:tr>
              <a:tr h="253453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66483774"/>
                  </a:ext>
                </a:extLst>
              </a:tr>
              <a:tr h="253453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FEBRERO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84906196"/>
                  </a:ext>
                </a:extLst>
              </a:tr>
              <a:tr h="253453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MARZO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2525191"/>
                  </a:ext>
                </a:extLst>
              </a:tr>
              <a:tr h="253453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ABRIL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1,55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40528339"/>
                  </a:ext>
                </a:extLst>
              </a:tr>
              <a:tr h="253453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MAYO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1,27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22227373"/>
                  </a:ext>
                </a:extLst>
              </a:tr>
              <a:tr h="253453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JUNIO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1,50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97240691"/>
                  </a:ext>
                </a:extLst>
              </a:tr>
              <a:tr h="253453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JULIO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1,01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1,33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80494579"/>
                  </a:ext>
                </a:extLst>
              </a:tr>
              <a:tr h="253453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AGOSTO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1,01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1,33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45521951"/>
                  </a:ext>
                </a:extLst>
              </a:tr>
              <a:tr h="253453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SEPTIEMBRE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0,82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1,33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30429504"/>
                  </a:ext>
                </a:extLst>
              </a:tr>
              <a:tr h="253453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OCTUBRE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0,91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1,33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35345189"/>
                  </a:ext>
                </a:extLst>
              </a:tr>
              <a:tr h="253453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NOVIEMBRE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1,01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1,33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793468087"/>
                  </a:ext>
                </a:extLst>
              </a:tr>
              <a:tr h="253453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DICIEMBRE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0,94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1,33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738245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62181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Tercer y Cuarto TRIMESTRE 2019 </a:t>
            </a:r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B2E723D1-4E8F-4D84-AA19-D4FAC07E52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7528661"/>
              </p:ext>
            </p:extLst>
          </p:nvPr>
        </p:nvGraphicFramePr>
        <p:xfrm>
          <a:off x="245526" y="1889084"/>
          <a:ext cx="5221263" cy="44382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27876">
                  <a:extLst>
                    <a:ext uri="{9D8B030D-6E8A-4147-A177-3AD203B41FA5}">
                      <a16:colId xmlns:a16="http://schemas.microsoft.com/office/drawing/2014/main" val="4265047054"/>
                    </a:ext>
                  </a:extLst>
                </a:gridCol>
                <a:gridCol w="1314359">
                  <a:extLst>
                    <a:ext uri="{9D8B030D-6E8A-4147-A177-3AD203B41FA5}">
                      <a16:colId xmlns:a16="http://schemas.microsoft.com/office/drawing/2014/main" val="924993554"/>
                    </a:ext>
                  </a:extLst>
                </a:gridCol>
                <a:gridCol w="1447003">
                  <a:extLst>
                    <a:ext uri="{9D8B030D-6E8A-4147-A177-3AD203B41FA5}">
                      <a16:colId xmlns:a16="http://schemas.microsoft.com/office/drawing/2014/main" val="2141463488"/>
                    </a:ext>
                  </a:extLst>
                </a:gridCol>
                <a:gridCol w="832025">
                  <a:extLst>
                    <a:ext uri="{9D8B030D-6E8A-4147-A177-3AD203B41FA5}">
                      <a16:colId xmlns:a16="http://schemas.microsoft.com/office/drawing/2014/main" val="3779965015"/>
                    </a:ext>
                  </a:extLst>
                </a:gridCol>
              </a:tblGrid>
              <a:tr h="554780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GENERACIÓN DE RESIDUOS APROVECHABLES SEDE PRINCIPAL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52595862"/>
                  </a:ext>
                </a:extLst>
              </a:tr>
              <a:tr h="55478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MES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ACTUAL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ANTERIOR</a:t>
                      </a:r>
                      <a:endParaRPr lang="es-CO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93602349"/>
                  </a:ext>
                </a:extLst>
              </a:tr>
              <a:tr h="27739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12%</a:t>
                      </a:r>
                      <a:endParaRPr lang="es-CO" sz="16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13%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45797113"/>
                  </a:ext>
                </a:extLst>
              </a:tr>
              <a:tr h="27739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FEBRERO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16%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11%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84929390"/>
                  </a:ext>
                </a:extLst>
              </a:tr>
              <a:tr h="27739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MARZO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18%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14987816"/>
                  </a:ext>
                </a:extLst>
              </a:tr>
              <a:tr h="27739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ABRIL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16%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25%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21144738"/>
                  </a:ext>
                </a:extLst>
              </a:tr>
              <a:tr h="27739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MAYO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30%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24%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68218809"/>
                  </a:ext>
                </a:extLst>
              </a:tr>
              <a:tr h="27739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JUNIO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17%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18%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4887502"/>
                  </a:ext>
                </a:extLst>
              </a:tr>
              <a:tr h="277390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JULIO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71284554"/>
                  </a:ext>
                </a:extLst>
              </a:tr>
              <a:tr h="277390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AGOSTO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1781936"/>
                  </a:ext>
                </a:extLst>
              </a:tr>
              <a:tr h="277390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SEPTIEMBRE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35198713"/>
                  </a:ext>
                </a:extLst>
              </a:tr>
              <a:tr h="277390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OCTUBRE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21155956"/>
                  </a:ext>
                </a:extLst>
              </a:tr>
              <a:tr h="277390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NOVIEMBRE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54082360"/>
                  </a:ext>
                </a:extLst>
              </a:tr>
              <a:tr h="277390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DICIEMBRE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89582588"/>
                  </a:ext>
                </a:extLst>
              </a:tr>
            </a:tbl>
          </a:graphicData>
        </a:graphic>
      </p:graphicFrame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51067435-4D0D-434A-8BFB-2C0A095BCA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0311834"/>
              </p:ext>
            </p:extLst>
          </p:nvPr>
        </p:nvGraphicFramePr>
        <p:xfrm>
          <a:off x="5997285" y="1889084"/>
          <a:ext cx="5221263" cy="448950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38792">
                  <a:extLst>
                    <a:ext uri="{9D8B030D-6E8A-4147-A177-3AD203B41FA5}">
                      <a16:colId xmlns:a16="http://schemas.microsoft.com/office/drawing/2014/main" val="591346014"/>
                    </a:ext>
                  </a:extLst>
                </a:gridCol>
                <a:gridCol w="1237213">
                  <a:extLst>
                    <a:ext uri="{9D8B030D-6E8A-4147-A177-3AD203B41FA5}">
                      <a16:colId xmlns:a16="http://schemas.microsoft.com/office/drawing/2014/main" val="4141308694"/>
                    </a:ext>
                  </a:extLst>
                </a:gridCol>
                <a:gridCol w="1362068">
                  <a:extLst>
                    <a:ext uri="{9D8B030D-6E8A-4147-A177-3AD203B41FA5}">
                      <a16:colId xmlns:a16="http://schemas.microsoft.com/office/drawing/2014/main" val="4047483897"/>
                    </a:ext>
                  </a:extLst>
                </a:gridCol>
                <a:gridCol w="783190">
                  <a:extLst>
                    <a:ext uri="{9D8B030D-6E8A-4147-A177-3AD203B41FA5}">
                      <a16:colId xmlns:a16="http://schemas.microsoft.com/office/drawing/2014/main" val="2487451256"/>
                    </a:ext>
                  </a:extLst>
                </a:gridCol>
              </a:tblGrid>
              <a:tr h="689707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ES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GENERACIÓN DE RESIDUOS APROVECHABLES SEDE CHAPINERO</a:t>
                      </a:r>
                    </a:p>
                    <a:p>
                      <a:pPr algn="ctr" fontAlgn="ctr"/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96004919"/>
                  </a:ext>
                </a:extLst>
              </a:tr>
              <a:tr h="45980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ACTUAL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ANTERIOR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META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50082898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54621418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30%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59509748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83010762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ABRIL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17%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17229718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MAYO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19%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55256609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JUNIO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42%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04804734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JULIO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18%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87954635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AGOSTO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08509633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SEPTIEMBRE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11%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84375794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OCTUBRE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18%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10766187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NOVIEMBRE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15%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4506115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DICIEMBRE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29%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853783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16763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Tercer y Cuarto TRIMESTRE 2019 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FB47FE2B-9306-4512-B1D2-B8B13F816A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4989652"/>
              </p:ext>
            </p:extLst>
          </p:nvPr>
        </p:nvGraphicFramePr>
        <p:xfrm>
          <a:off x="233794" y="1784151"/>
          <a:ext cx="5218749" cy="43281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66145">
                  <a:extLst>
                    <a:ext uri="{9D8B030D-6E8A-4147-A177-3AD203B41FA5}">
                      <a16:colId xmlns:a16="http://schemas.microsoft.com/office/drawing/2014/main" val="1462689072"/>
                    </a:ext>
                  </a:extLst>
                </a:gridCol>
                <a:gridCol w="1107164">
                  <a:extLst>
                    <a:ext uri="{9D8B030D-6E8A-4147-A177-3AD203B41FA5}">
                      <a16:colId xmlns:a16="http://schemas.microsoft.com/office/drawing/2014/main" val="1418047898"/>
                    </a:ext>
                  </a:extLst>
                </a:gridCol>
                <a:gridCol w="1679643">
                  <a:extLst>
                    <a:ext uri="{9D8B030D-6E8A-4147-A177-3AD203B41FA5}">
                      <a16:colId xmlns:a16="http://schemas.microsoft.com/office/drawing/2014/main" val="1675909424"/>
                    </a:ext>
                  </a:extLst>
                </a:gridCol>
                <a:gridCol w="965797">
                  <a:extLst>
                    <a:ext uri="{9D8B030D-6E8A-4147-A177-3AD203B41FA5}">
                      <a16:colId xmlns:a16="http://schemas.microsoft.com/office/drawing/2014/main" val="2041749904"/>
                    </a:ext>
                  </a:extLst>
                </a:gridCol>
              </a:tblGrid>
              <a:tr h="400515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GENERACIÓN DE RESIDUOS NO APROVECHABLES-SEDE PRINCIPAL</a:t>
                      </a:r>
                    </a:p>
                    <a:p>
                      <a:pPr algn="ctr" fontAlgn="ctr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55426732"/>
                  </a:ext>
                </a:extLst>
              </a:tr>
              <a:tr h="29820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ACTUAL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ANTERIOR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META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40957490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36%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38%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8238427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39%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42652270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37%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62917525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ABRIL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30%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72675226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MAYO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31%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34%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949769169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JUNIO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38%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36%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89305903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JULIO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36%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80459213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AGOSTO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37%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85897385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SEPTIEMBRE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32%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36%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50335225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OCTUBRE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34%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37%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86757143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NOVIEMBRE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36%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37%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62087632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DICIEMBRE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37%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36%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26893720"/>
                  </a:ext>
                </a:extLst>
              </a:tr>
            </a:tbl>
          </a:graphicData>
        </a:graphic>
      </p:graphicFrame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B4EDE589-31CD-42B5-9474-F540F154FB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862637"/>
              </p:ext>
            </p:extLst>
          </p:nvPr>
        </p:nvGraphicFramePr>
        <p:xfrm>
          <a:off x="5926030" y="1784151"/>
          <a:ext cx="5070521" cy="444958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76107">
                  <a:extLst>
                    <a:ext uri="{9D8B030D-6E8A-4147-A177-3AD203B41FA5}">
                      <a16:colId xmlns:a16="http://schemas.microsoft.com/office/drawing/2014/main" val="1291363527"/>
                    </a:ext>
                  </a:extLst>
                </a:gridCol>
                <a:gridCol w="1207598">
                  <a:extLst>
                    <a:ext uri="{9D8B030D-6E8A-4147-A177-3AD203B41FA5}">
                      <a16:colId xmlns:a16="http://schemas.microsoft.com/office/drawing/2014/main" val="867966823"/>
                    </a:ext>
                  </a:extLst>
                </a:gridCol>
                <a:gridCol w="1631396">
                  <a:extLst>
                    <a:ext uri="{9D8B030D-6E8A-4147-A177-3AD203B41FA5}">
                      <a16:colId xmlns:a16="http://schemas.microsoft.com/office/drawing/2014/main" val="323586516"/>
                    </a:ext>
                  </a:extLst>
                </a:gridCol>
                <a:gridCol w="855420">
                  <a:extLst>
                    <a:ext uri="{9D8B030D-6E8A-4147-A177-3AD203B41FA5}">
                      <a16:colId xmlns:a16="http://schemas.microsoft.com/office/drawing/2014/main" val="1201862726"/>
                    </a:ext>
                  </a:extLst>
                </a:gridCol>
              </a:tblGrid>
              <a:tr h="472563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GENERACIÓN DE RESIDUOS NO APROVECHABLES-SEDE CHAPINERO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21087373"/>
                  </a:ext>
                </a:extLst>
              </a:tr>
              <a:tr h="47256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ACTUAL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ANTERIOR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META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02670828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52%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32631097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56%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52%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90998371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52%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40555379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ABRIL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63%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52%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45010074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MAYO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43%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57%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7124211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JUNIO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16%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57%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9483358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JULIO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31%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57%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28437088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AGOSTO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44%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43%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60011832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SEPTIEMBRE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37%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43%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78403899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OCTUBRE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32%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43%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91023009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NOVIEMBRE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49%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43%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00354438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DICIEMBRE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37%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43%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625100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24894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Tercer y cuarto TRIMESTRE 2019 </a:t>
            </a:r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DC45E587-718C-47C8-A14C-31D7AE7695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3435798"/>
              </p:ext>
            </p:extLst>
          </p:nvPr>
        </p:nvGraphicFramePr>
        <p:xfrm>
          <a:off x="264364" y="2113808"/>
          <a:ext cx="5317040" cy="400462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79994">
                  <a:extLst>
                    <a:ext uri="{9D8B030D-6E8A-4147-A177-3AD203B41FA5}">
                      <a16:colId xmlns:a16="http://schemas.microsoft.com/office/drawing/2014/main" val="1109861270"/>
                    </a:ext>
                  </a:extLst>
                </a:gridCol>
                <a:gridCol w="1257174">
                  <a:extLst>
                    <a:ext uri="{9D8B030D-6E8A-4147-A177-3AD203B41FA5}">
                      <a16:colId xmlns:a16="http://schemas.microsoft.com/office/drawing/2014/main" val="17877746"/>
                    </a:ext>
                  </a:extLst>
                </a:gridCol>
                <a:gridCol w="1384046">
                  <a:extLst>
                    <a:ext uri="{9D8B030D-6E8A-4147-A177-3AD203B41FA5}">
                      <a16:colId xmlns:a16="http://schemas.microsoft.com/office/drawing/2014/main" val="4279456615"/>
                    </a:ext>
                  </a:extLst>
                </a:gridCol>
                <a:gridCol w="795826">
                  <a:extLst>
                    <a:ext uri="{9D8B030D-6E8A-4147-A177-3AD203B41FA5}">
                      <a16:colId xmlns:a16="http://schemas.microsoft.com/office/drawing/2014/main" val="1818954146"/>
                    </a:ext>
                  </a:extLst>
                </a:gridCol>
              </a:tblGrid>
              <a:tr h="387736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CONSUMO DE PAPEL-SEDE PRINCIPAL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7239242"/>
                  </a:ext>
                </a:extLst>
              </a:tr>
              <a:tr h="49274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ACTUAL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ANTERIOR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META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23350307"/>
                  </a:ext>
                </a:extLst>
              </a:tr>
              <a:tr h="24637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0,010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0,010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0,011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31087093"/>
                  </a:ext>
                </a:extLst>
              </a:tr>
              <a:tr h="24637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2686225"/>
                  </a:ext>
                </a:extLst>
              </a:tr>
              <a:tr h="24637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7251969"/>
                  </a:ext>
                </a:extLst>
              </a:tr>
              <a:tr h="24637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ABRIL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0,011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0,009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0,011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58753460"/>
                  </a:ext>
                </a:extLst>
              </a:tr>
              <a:tr h="24637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MAYO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1859582"/>
                  </a:ext>
                </a:extLst>
              </a:tr>
              <a:tr h="24637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JUNIO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434030"/>
                  </a:ext>
                </a:extLst>
              </a:tr>
              <a:tr h="26282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JULIO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0,008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0,009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0,011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17061697"/>
                  </a:ext>
                </a:extLst>
              </a:tr>
              <a:tr h="26282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AGOSTO 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kern="1200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94574784"/>
                  </a:ext>
                </a:extLst>
              </a:tr>
              <a:tr h="26282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SEPTIEMBRE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kern="1200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67555914"/>
                  </a:ext>
                </a:extLst>
              </a:tr>
              <a:tr h="26282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OCTUBRE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0,011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0,011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0,011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47303086"/>
                  </a:ext>
                </a:extLst>
              </a:tr>
              <a:tr h="26282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NOVIEMBRE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kern="1200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13878003"/>
                  </a:ext>
                </a:extLst>
              </a:tr>
              <a:tr h="26282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DICIEMBRE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kern="1200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45451050"/>
                  </a:ext>
                </a:extLst>
              </a:tr>
            </a:tbl>
          </a:graphicData>
        </a:graphic>
      </p:graphicFrame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C8A3314F-9007-4539-BE67-2A6F199CF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7343821"/>
              </p:ext>
            </p:extLst>
          </p:nvPr>
        </p:nvGraphicFramePr>
        <p:xfrm>
          <a:off x="5829625" y="1941707"/>
          <a:ext cx="5618188" cy="410600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86474">
                  <a:extLst>
                    <a:ext uri="{9D8B030D-6E8A-4147-A177-3AD203B41FA5}">
                      <a16:colId xmlns:a16="http://schemas.microsoft.com/office/drawing/2014/main" val="2084933225"/>
                    </a:ext>
                  </a:extLst>
                </a:gridCol>
                <a:gridCol w="1328378">
                  <a:extLst>
                    <a:ext uri="{9D8B030D-6E8A-4147-A177-3AD203B41FA5}">
                      <a16:colId xmlns:a16="http://schemas.microsoft.com/office/drawing/2014/main" val="2741300115"/>
                    </a:ext>
                  </a:extLst>
                </a:gridCol>
                <a:gridCol w="1462436">
                  <a:extLst>
                    <a:ext uri="{9D8B030D-6E8A-4147-A177-3AD203B41FA5}">
                      <a16:colId xmlns:a16="http://schemas.microsoft.com/office/drawing/2014/main" val="2384386930"/>
                    </a:ext>
                  </a:extLst>
                </a:gridCol>
                <a:gridCol w="840900">
                  <a:extLst>
                    <a:ext uri="{9D8B030D-6E8A-4147-A177-3AD203B41FA5}">
                      <a16:colId xmlns:a16="http://schemas.microsoft.com/office/drawing/2014/main" val="665173114"/>
                    </a:ext>
                  </a:extLst>
                </a:gridCol>
              </a:tblGrid>
              <a:tr h="415464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CONSUMO DE PAPEL-SEDE CHAPINERO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02708207"/>
                  </a:ext>
                </a:extLst>
              </a:tr>
              <a:tr h="51115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ACTUAL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ANTERIOR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META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9366222"/>
                  </a:ext>
                </a:extLst>
              </a:tr>
              <a:tr h="25557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0,011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145252146"/>
                  </a:ext>
                </a:extLst>
              </a:tr>
              <a:tr h="25557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6122964"/>
                  </a:ext>
                </a:extLst>
              </a:tr>
              <a:tr h="25557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6395124"/>
                  </a:ext>
                </a:extLst>
              </a:tr>
              <a:tr h="25557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ABRIL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0.008 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0,011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72822606"/>
                  </a:ext>
                </a:extLst>
              </a:tr>
              <a:tr h="25557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MAYO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9715127"/>
                  </a:ext>
                </a:extLst>
              </a:tr>
              <a:tr h="25557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JUNIO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2126347"/>
                  </a:ext>
                </a:extLst>
              </a:tr>
              <a:tr h="25557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JULIO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0,007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0,008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12547369"/>
                  </a:ext>
                </a:extLst>
              </a:tr>
              <a:tr h="25557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AGOSTO 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55917295"/>
                  </a:ext>
                </a:extLst>
              </a:tr>
              <a:tr h="25557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SEPTIEMBRE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20854386"/>
                  </a:ext>
                </a:extLst>
              </a:tr>
              <a:tr h="25557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OCTUBRE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0,007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0,008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94314694"/>
                  </a:ext>
                </a:extLst>
              </a:tr>
              <a:tr h="25557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NOVIEMBRE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383392141"/>
                  </a:ext>
                </a:extLst>
              </a:tr>
              <a:tr h="25557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DICIEMBRE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790451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99481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Tercer y Cuarto TRIMESTRE 2019 </a:t>
            </a:r>
          </a:p>
        </p:txBody>
      </p:sp>
      <p:graphicFrame>
        <p:nvGraphicFramePr>
          <p:cNvPr id="8" name="4 Gráfico">
            <a:extLst>
              <a:ext uri="{FF2B5EF4-FFF2-40B4-BE49-F238E27FC236}">
                <a16:creationId xmlns:a16="http://schemas.microsoft.com/office/drawing/2014/main" id="{5DFC79F5-B228-446B-9382-DFE8E1756AF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84050432"/>
              </p:ext>
            </p:extLst>
          </p:nvPr>
        </p:nvGraphicFramePr>
        <p:xfrm>
          <a:off x="965844" y="2437262"/>
          <a:ext cx="4180146" cy="28147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6 Gráfico">
            <a:extLst>
              <a:ext uri="{FF2B5EF4-FFF2-40B4-BE49-F238E27FC236}">
                <a16:creationId xmlns:a16="http://schemas.microsoft.com/office/drawing/2014/main" id="{19232FC6-E838-4165-9B59-78D47AE66A9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46518411"/>
              </p:ext>
            </p:extLst>
          </p:nvPr>
        </p:nvGraphicFramePr>
        <p:xfrm>
          <a:off x="6078668" y="2272565"/>
          <a:ext cx="5147488" cy="31441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7098994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Tercer y Cuarto TRIMESTRE 2019 </a:t>
            </a:r>
          </a:p>
        </p:txBody>
      </p:sp>
      <p:graphicFrame>
        <p:nvGraphicFramePr>
          <p:cNvPr id="6" name="4 Gráfico">
            <a:extLst>
              <a:ext uri="{FF2B5EF4-FFF2-40B4-BE49-F238E27FC236}">
                <a16:creationId xmlns:a16="http://schemas.microsoft.com/office/drawing/2014/main" id="{B4E6F5E1-AD27-4258-B064-DFA47EA160E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05369123"/>
              </p:ext>
            </p:extLst>
          </p:nvPr>
        </p:nvGraphicFramePr>
        <p:xfrm>
          <a:off x="730663" y="2322863"/>
          <a:ext cx="4318000" cy="3162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6 Gráfico">
            <a:extLst>
              <a:ext uri="{FF2B5EF4-FFF2-40B4-BE49-F238E27FC236}">
                <a16:creationId xmlns:a16="http://schemas.microsoft.com/office/drawing/2014/main" id="{33A9375B-E757-4AB5-92DD-48A82E00CB4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76962433"/>
              </p:ext>
            </p:extLst>
          </p:nvPr>
        </p:nvGraphicFramePr>
        <p:xfrm>
          <a:off x="6095999" y="2256188"/>
          <a:ext cx="4318000" cy="32289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065615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705A7C5-FA69-46AB-83CB-24644552A5D9}"/>
              </a:ext>
            </a:extLst>
          </p:cNvPr>
          <p:cNvSpPr/>
          <p:nvPr/>
        </p:nvSpPr>
        <p:spPr>
          <a:xfrm>
            <a:off x="1524000" y="2483633"/>
            <a:ext cx="9144000" cy="1160838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3" name="5 CuadroTexto">
            <a:extLst>
              <a:ext uri="{FF2B5EF4-FFF2-40B4-BE49-F238E27FC236}">
                <a16:creationId xmlns:a16="http://schemas.microsoft.com/office/drawing/2014/main" id="{904B0409-6D9E-45F8-81D5-8B8D69425492}"/>
              </a:ext>
            </a:extLst>
          </p:cNvPr>
          <p:cNvSpPr txBox="1"/>
          <p:nvPr/>
        </p:nvSpPr>
        <p:spPr>
          <a:xfrm>
            <a:off x="1541748" y="2659559"/>
            <a:ext cx="910850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5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Gracias</a:t>
            </a:r>
          </a:p>
        </p:txBody>
      </p:sp>
      <p:sp>
        <p:nvSpPr>
          <p:cNvPr id="4" name="1 CuadroTexto">
            <a:extLst>
              <a:ext uri="{FF2B5EF4-FFF2-40B4-BE49-F238E27FC236}">
                <a16:creationId xmlns:a16="http://schemas.microsoft.com/office/drawing/2014/main" id="{AC607E92-2131-4DF9-A406-F7E9D25FBD66}"/>
              </a:ext>
            </a:extLst>
          </p:cNvPr>
          <p:cNvSpPr txBox="1"/>
          <p:nvPr/>
        </p:nvSpPr>
        <p:spPr>
          <a:xfrm>
            <a:off x="4325178" y="3797275"/>
            <a:ext cx="3600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2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www.dermatologia.gov.co</a:t>
            </a:r>
          </a:p>
          <a:p>
            <a:pPr algn="ctr"/>
            <a:r>
              <a:rPr lang="es-CO" sz="12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Av. 1ª. N° 13A - 61</a:t>
            </a:r>
          </a:p>
          <a:p>
            <a:endParaRPr lang="es-CO" dirty="0"/>
          </a:p>
        </p:txBody>
      </p:sp>
      <p:pic>
        <p:nvPicPr>
          <p:cNvPr id="5" name="Picture 7" descr="Acreditación">
            <a:extLst>
              <a:ext uri="{FF2B5EF4-FFF2-40B4-BE49-F238E27FC236}">
                <a16:creationId xmlns:a16="http://schemas.microsoft.com/office/drawing/2014/main" id="{948F6096-AB7A-41BA-84F0-2B6F2CFA238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9207" y="4436754"/>
            <a:ext cx="551837" cy="895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Resultado de imagen para FACEBOOK TWITTER INSTAGRAM">
            <a:extLst>
              <a:ext uri="{FF2B5EF4-FFF2-40B4-BE49-F238E27FC236}">
                <a16:creationId xmlns:a16="http://schemas.microsoft.com/office/drawing/2014/main" id="{8D68DA84-CF3C-4EDE-AB9B-EC3F2CC05A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40" t="31203" r="12747" b="29456"/>
          <a:stretch/>
        </p:blipFill>
        <p:spPr bwMode="auto">
          <a:xfrm>
            <a:off x="1725975" y="254840"/>
            <a:ext cx="1538691" cy="457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6D816E8B-517F-42E3-8740-B4A752704668}"/>
              </a:ext>
            </a:extLst>
          </p:cNvPr>
          <p:cNvSpPr/>
          <p:nvPr/>
        </p:nvSpPr>
        <p:spPr>
          <a:xfrm>
            <a:off x="3264665" y="248913"/>
            <a:ext cx="20614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400" b="1" i="1" dirty="0">
                <a:solidFill>
                  <a:schemeClr val="bg1">
                    <a:lumMod val="50000"/>
                  </a:schemeClr>
                </a:solidFill>
              </a:rPr>
              <a:t>@</a:t>
            </a:r>
            <a:r>
              <a:rPr lang="es-CO" sz="2400" b="1" i="1" dirty="0" err="1">
                <a:solidFill>
                  <a:schemeClr val="bg1">
                    <a:lumMod val="50000"/>
                  </a:schemeClr>
                </a:solidFill>
              </a:rPr>
              <a:t>DermaLleras</a:t>
            </a:r>
            <a:endParaRPr lang="es-CO" sz="24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15553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17648</TotalTime>
  <Words>971</Words>
  <Application>Microsoft Office PowerPoint</Application>
  <PresentationFormat>Panorámica</PresentationFormat>
  <Paragraphs>629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7" baseType="lpstr">
      <vt:lpstr>Arial</vt:lpstr>
      <vt:lpstr>Arial1</vt:lpstr>
      <vt:lpstr>Calibri</vt:lpstr>
      <vt:lpstr>Calibri Light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Raúl Andrés Ruiz Pinzón</dc:creator>
  <cp:lastModifiedBy>Cristian Darío Suárez Bohórquez</cp:lastModifiedBy>
  <cp:revision>382</cp:revision>
  <dcterms:created xsi:type="dcterms:W3CDTF">2019-01-21T16:19:17Z</dcterms:created>
  <dcterms:modified xsi:type="dcterms:W3CDTF">2020-04-17T21:53:27Z</dcterms:modified>
</cp:coreProperties>
</file>