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90" r:id="rId2"/>
    <p:sldId id="256" r:id="rId3"/>
    <p:sldId id="291" r:id="rId4"/>
    <p:sldId id="292" r:id="rId5"/>
    <p:sldId id="293" r:id="rId6"/>
    <p:sldId id="294" r:id="rId7"/>
    <p:sldId id="295" r:id="rId8"/>
    <p:sldId id="297" r:id="rId9"/>
    <p:sldId id="296" r:id="rId10"/>
    <p:sldId id="260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Estilo medio 2 - Énfasis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04" autoAdjust="0"/>
    <p:restoredTop sz="94660"/>
  </p:normalViewPr>
  <p:slideViewPr>
    <p:cSldViewPr snapToGrid="0">
      <p:cViewPr varScale="1">
        <p:scale>
          <a:sx n="72" d="100"/>
          <a:sy n="72" d="100"/>
        </p:scale>
        <p:origin x="57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38773-1701-44EE-9874-B744038E9427}" type="datetimeFigureOut">
              <a:rPr lang="es-CO" smtClean="0"/>
              <a:t>28/08/2020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7721FD-D461-4D9C-8D12-7B03E84D8849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5774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38773-1701-44EE-9874-B744038E9427}" type="datetimeFigureOut">
              <a:rPr lang="es-CO" smtClean="0"/>
              <a:t>28/08/2020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7721FD-D461-4D9C-8D12-7B03E84D8849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885443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38773-1701-44EE-9874-B744038E9427}" type="datetimeFigureOut">
              <a:rPr lang="es-CO" smtClean="0"/>
              <a:t>28/08/2020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7721FD-D461-4D9C-8D12-7B03E84D8849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0008072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38773-1701-44EE-9874-B744038E9427}" type="datetimeFigureOut">
              <a:rPr lang="es-CO" smtClean="0"/>
              <a:t>28/08/2020</a:t>
            </a:fld>
            <a:endParaRPr lang="es-C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7721FD-D461-4D9C-8D12-7B03E84D8849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730522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38773-1701-44EE-9874-B744038E9427}" type="datetimeFigureOut">
              <a:rPr lang="es-CO" smtClean="0"/>
              <a:t>28/08/2020</a:t>
            </a:fld>
            <a:endParaRPr lang="es-CO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7721FD-D461-4D9C-8D12-7B03E84D8849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635134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38773-1701-44EE-9874-B744038E9427}" type="datetimeFigureOut">
              <a:rPr lang="es-CO" smtClean="0"/>
              <a:t>28/08/2020</a:t>
            </a:fld>
            <a:endParaRPr lang="es-CO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7721FD-D461-4D9C-8D12-7B03E84D8849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3868201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38773-1701-44EE-9874-B744038E9427}" type="datetimeFigureOut">
              <a:rPr lang="es-CO" smtClean="0"/>
              <a:t>28/08/2020</a:t>
            </a:fld>
            <a:endParaRPr lang="es-CO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7721FD-D461-4D9C-8D12-7B03E84D8849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4641517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38773-1701-44EE-9874-B744038E9427}" type="datetimeFigureOut">
              <a:rPr lang="es-CO" smtClean="0"/>
              <a:t>28/08/2020</a:t>
            </a:fld>
            <a:endParaRPr lang="es-C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7721FD-D461-4D9C-8D12-7B03E84D8849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6726604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38773-1701-44EE-9874-B744038E9427}" type="datetimeFigureOut">
              <a:rPr lang="es-CO" smtClean="0"/>
              <a:t>28/08/2020</a:t>
            </a:fld>
            <a:endParaRPr lang="es-C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7721FD-D461-4D9C-8D12-7B03E84D8849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0475257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38773-1701-44EE-9874-B744038E9427}" type="datetimeFigureOut">
              <a:rPr lang="es-CO" smtClean="0"/>
              <a:t>28/08/2020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7721FD-D461-4D9C-8D12-7B03E84D8849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2191961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38773-1701-44EE-9874-B744038E9427}" type="datetimeFigureOut">
              <a:rPr lang="es-CO" smtClean="0"/>
              <a:t>28/08/2020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7721FD-D461-4D9C-8D12-7B03E84D8849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5717744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538773-1701-44EE-9874-B744038E9427}" type="datetimeFigureOut">
              <a:rPr lang="es-CO" smtClean="0"/>
              <a:t>28/08/2020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7721FD-D461-4D9C-8D12-7B03E84D8849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7508184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microsoft.com/office/2007/relationships/hdphoto" Target="../media/hdphoto2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7.emf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7ED71826-19EF-48BE-9C6E-BB80CD0EBCF5}"/>
              </a:ext>
            </a:extLst>
          </p:cNvPr>
          <p:cNvSpPr/>
          <p:nvPr/>
        </p:nvSpPr>
        <p:spPr>
          <a:xfrm>
            <a:off x="0" y="0"/>
            <a:ext cx="6657370" cy="6858000"/>
          </a:xfrm>
          <a:prstGeom prst="rect">
            <a:avLst/>
          </a:prstGeom>
          <a:solidFill>
            <a:srgbClr val="F42F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s-CO" dirty="0"/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87C7F676-5BAA-448D-A2A2-653386632723}"/>
              </a:ext>
            </a:extLst>
          </p:cNvPr>
          <p:cNvSpPr/>
          <p:nvPr/>
        </p:nvSpPr>
        <p:spPr>
          <a:xfrm>
            <a:off x="6657370" y="0"/>
            <a:ext cx="5534630" cy="6858000"/>
          </a:xfrm>
          <a:prstGeom prst="rect">
            <a:avLst/>
          </a:prstGeom>
          <a:solidFill>
            <a:srgbClr val="E2EC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s-CO"/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C215CBE1-8F72-4221-8BED-4D1CA3BA54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3764" y="1061961"/>
            <a:ext cx="5093009" cy="1104464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DC20DB44-897D-44F9-8FF6-4CEF3ED6807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2824" y="6012027"/>
            <a:ext cx="4359554" cy="728232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4064033C-5DF2-4F83-9E04-EB0E925F3B0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8203" b="82422" l="35798" r="68375">
                        <a14:foregroundMark x1="52416" y1="9635" x2="52416" y2="9635"/>
                        <a14:foregroundMark x1="52416" y1="9635" x2="52416" y2="9635"/>
                        <a14:foregroundMark x1="50732" y1="33333" x2="50732" y2="33333"/>
                        <a14:foregroundMark x1="41142" y1="45964" x2="41142" y2="45964"/>
                        <a14:foregroundMark x1="43997" y1="49479" x2="43997" y2="49479"/>
                        <a14:foregroundMark x1="48755" y1="47917" x2="48755" y2="47917"/>
                        <a14:foregroundMark x1="57321" y1="60547" x2="57321" y2="60547"/>
                        <a14:foregroundMark x1="57321" y1="60547" x2="57321" y2="60547"/>
                        <a14:foregroundMark x1="56149" y1="52474" x2="56149" y2="52474"/>
                        <a14:foregroundMark x1="56149" y1="52474" x2="56149" y2="52474"/>
                        <a14:foregroundMark x1="41581" y1="48568" x2="41581" y2="48568"/>
                        <a14:foregroundMark x1="41362" y1="48438" x2="41362" y2="48438"/>
                        <a14:foregroundMark x1="39092" y1="64974" x2="39092" y2="64974"/>
                        <a14:foregroundMark x1="39092" y1="64974" x2="39092" y2="64974"/>
                        <a14:foregroundMark x1="40044" y1="58724" x2="40044" y2="58724"/>
                        <a14:foregroundMark x1="38799" y1="57422" x2="38799" y2="57422"/>
                        <a14:foregroundMark x1="38799" y1="57422" x2="38799" y2="57422"/>
                        <a14:foregroundMark x1="40264" y1="52995" x2="40264" y2="52995"/>
                        <a14:foregroundMark x1="40264" y1="52995" x2="40264" y2="52995"/>
                        <a14:foregroundMark x1="46559" y1="38411" x2="46559" y2="38411"/>
                        <a14:foregroundMark x1="42020" y1="45443" x2="42020" y2="45443"/>
                        <a14:foregroundMark x1="42020" y1="45443" x2="42020" y2="45443"/>
                        <a14:foregroundMark x1="44510" y1="61719" x2="44510" y2="61719"/>
                        <a14:foregroundMark x1="44436" y1="61979" x2="44436" y2="61979"/>
                        <a14:foregroundMark x1="44143" y1="47135" x2="44143" y2="47135"/>
                        <a14:foregroundMark x1="44143" y1="47135" x2="44143" y2="47135"/>
                        <a14:foregroundMark x1="42533" y1="61068" x2="42533" y2="61068"/>
                        <a14:foregroundMark x1="42533" y1="61068" x2="42533" y2="61068"/>
                        <a14:foregroundMark x1="40556" y1="70182" x2="40556" y2="70182"/>
                        <a14:foregroundMark x1="40556" y1="70182" x2="40556" y2="70182"/>
                        <a14:foregroundMark x1="40190" y1="72526" x2="40190" y2="72526"/>
                        <a14:foregroundMark x1="40190" y1="72526" x2="40190" y2="72526"/>
                        <a14:foregroundMark x1="62592" y1="61198" x2="62592" y2="61198"/>
                        <a14:foregroundMark x1="62592" y1="61198" x2="62592" y2="61198"/>
                        <a14:foregroundMark x1="65300" y1="53906" x2="65300" y2="53906"/>
                        <a14:foregroundMark x1="65300" y1="53906" x2="65300" y2="53906"/>
                        <a14:foregroundMark x1="65593" y1="54036" x2="65593" y2="54036"/>
                        <a14:foregroundMark x1="65593" y1="54036" x2="65593" y2="54036"/>
                        <a14:foregroundMark x1="68521" y1="41536" x2="68521" y2="41536"/>
                        <a14:foregroundMark x1="68521" y1="41536" x2="68521" y2="41536"/>
                        <a14:foregroundMark x1="63543" y1="33333" x2="63543" y2="33333"/>
                        <a14:foregroundMark x1="63543" y1="33333" x2="63543" y2="33333"/>
                        <a14:foregroundMark x1="63470" y1="36458" x2="63470" y2="36458"/>
                        <a14:foregroundMark x1="63470" y1="36458" x2="63470" y2="36458"/>
                        <a14:foregroundMark x1="63250" y1="34375" x2="63250" y2="34375"/>
                        <a14:foregroundMark x1="63250" y1="34375" x2="63250" y2="34375"/>
                        <a14:foregroundMark x1="64275" y1="34766" x2="64275" y2="34766"/>
                        <a14:foregroundMark x1="64275" y1="34766" x2="64275" y2="34766"/>
                        <a14:foregroundMark x1="61859" y1="33464" x2="61859" y2="33464"/>
                        <a14:foregroundMark x1="62958" y1="32422" x2="62958" y2="32422"/>
                        <a14:foregroundMark x1="67204" y1="52474" x2="67204" y2="52474"/>
                        <a14:foregroundMark x1="67204" y1="52474" x2="67204" y2="52474"/>
                        <a14:foregroundMark x1="64641" y1="57943" x2="64641" y2="57943"/>
                        <a14:foregroundMark x1="64641" y1="57943" x2="64641" y2="57943"/>
                        <a14:foregroundMark x1="64422" y1="62240" x2="64422" y2="62240"/>
                        <a14:foregroundMark x1="60615" y1="64063" x2="60615" y2="64063"/>
                        <a14:foregroundMark x1="61713" y1="63151" x2="61713" y2="63151"/>
                        <a14:foregroundMark x1="61713" y1="63151" x2="61713" y2="63151"/>
                        <a14:foregroundMark x1="56076" y1="57943" x2="56076" y2="57943"/>
                        <a14:foregroundMark x1="56076" y1="57943" x2="56076" y2="57943"/>
                        <a14:foregroundMark x1="59810" y1="55078" x2="59810" y2="55078"/>
                        <a14:foregroundMark x1="59810" y1="55078" x2="59810" y2="55078"/>
                        <a14:foregroundMark x1="55930" y1="58203" x2="55930" y2="58203"/>
                        <a14:foregroundMark x1="55930" y1="58203" x2="55930" y2="58203"/>
                        <a14:foregroundMark x1="55930" y1="58203" x2="55930" y2="58203"/>
                        <a14:foregroundMark x1="55930" y1="58203" x2="55930" y2="58203"/>
                        <a14:foregroundMark x1="59517" y1="55469" x2="59517" y2="55469"/>
                        <a14:foregroundMark x1="59517" y1="55469" x2="59517" y2="55469"/>
                        <a14:foregroundMark x1="55930" y1="57682" x2="55930" y2="57682"/>
                        <a14:foregroundMark x1="57247" y1="71224" x2="57247" y2="71224"/>
                        <a14:foregroundMark x1="57247" y1="71224" x2="57247" y2="71224"/>
                        <a14:foregroundMark x1="43045" y1="81901" x2="43045" y2="81901"/>
                        <a14:foregroundMark x1="43045" y1="81901" x2="43045" y2="81901"/>
                        <a14:foregroundMark x1="35944" y1="64193" x2="35944" y2="64193"/>
                        <a14:foregroundMark x1="49854" y1="12240" x2="49854" y2="12240"/>
                        <a14:foregroundMark x1="49854" y1="12240" x2="49854" y2="12240"/>
                        <a14:foregroundMark x1="51245" y1="10286" x2="51245" y2="10286"/>
                        <a14:foregroundMark x1="51245" y1="10286" x2="51245" y2="10286"/>
                        <a14:foregroundMark x1="46193" y1="10286" x2="46193" y2="10286"/>
                        <a14:foregroundMark x1="46193" y1="10286" x2="46193" y2="10286"/>
                        <a14:foregroundMark x1="41947" y1="15104" x2="41947" y2="15104"/>
                        <a14:foregroundMark x1="41947" y1="15104" x2="41947" y2="15104"/>
                        <a14:foregroundMark x1="44729" y1="12240" x2="44729" y2="12240"/>
                        <a14:foregroundMark x1="44729" y1="12240" x2="44729" y2="12240"/>
                        <a14:foregroundMark x1="49927" y1="9115" x2="49927" y2="9115"/>
                        <a14:foregroundMark x1="49927" y1="9115" x2="49927" y2="9115"/>
                        <a14:foregroundMark x1="49927" y1="9115" x2="49927" y2="9115"/>
                        <a14:foregroundMark x1="54392" y1="8984" x2="54392" y2="8984"/>
                        <a14:foregroundMark x1="55271" y1="9766" x2="55271" y2="9766"/>
                        <a14:foregroundMark x1="53001" y1="8203" x2="53001" y2="8203"/>
                        <a14:foregroundMark x1="58346" y1="10286" x2="58346" y2="10286"/>
                        <a14:foregroundMark x1="55637" y1="22917" x2="55637" y2="22917"/>
                        <a14:foregroundMark x1="40483" y1="60547" x2="40483" y2="60547"/>
                        <a14:backgroundMark x1="61786" y1="31771" x2="61786" y2="31771"/>
                      </a14:backgroundRemoval>
                    </a14:imgEffect>
                  </a14:imgLayer>
                </a14:imgProps>
              </a:ext>
            </a:extLst>
          </a:blip>
          <a:srcRect l="34062" t="5257" r="29063" b="8591"/>
          <a:stretch/>
        </p:blipFill>
        <p:spPr>
          <a:xfrm>
            <a:off x="2793549" y="2647937"/>
            <a:ext cx="2838247" cy="3728206"/>
          </a:xfrm>
          <a:prstGeom prst="rect">
            <a:avLst/>
          </a:prstGeom>
        </p:spPr>
      </p:pic>
      <p:pic>
        <p:nvPicPr>
          <p:cNvPr id="8" name="Picture 4" descr="Resultado de imagen para medio ambiente gif">
            <a:extLst>
              <a:ext uri="{FF2B5EF4-FFF2-40B4-BE49-F238E27FC236}">
                <a16:creationId xmlns:a16="http://schemas.microsoft.com/office/drawing/2014/main" id="{94718911-3633-41C5-B4F0-445BB469B9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9825" b="89825" l="6500" r="92250">
                        <a14:foregroundMark x1="92250" y1="66316" x2="92250" y2="66316"/>
                        <a14:foregroundMark x1="92250" y1="66316" x2="92250" y2="66316"/>
                        <a14:foregroundMark x1="18750" y1="63158" x2="18750" y2="63158"/>
                        <a14:foregroundMark x1="18750" y1="63158" x2="18750" y2="63158"/>
                        <a14:foregroundMark x1="6500" y1="66316" x2="6500" y2="6631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2902" y="1917573"/>
            <a:ext cx="4242602" cy="3022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A165C5FF-D990-4DC2-8FA4-E94A7DC7F2BB}"/>
              </a:ext>
            </a:extLst>
          </p:cNvPr>
          <p:cNvSpPr txBox="1"/>
          <p:nvPr/>
        </p:nvSpPr>
        <p:spPr>
          <a:xfrm>
            <a:off x="7652824" y="5157926"/>
            <a:ext cx="38026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b="1" dirty="0"/>
              <a:t>DESEMPEÑO AMBIENTAL SEGUNDO TRIMESTRE 2020</a:t>
            </a:r>
          </a:p>
        </p:txBody>
      </p:sp>
    </p:spTree>
    <p:extLst>
      <p:ext uri="{BB962C8B-B14F-4D97-AF65-F5344CB8AC3E}">
        <p14:creationId xmlns:p14="http://schemas.microsoft.com/office/powerpoint/2010/main" val="14206054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5A9550E7-77DF-4DFA-B91F-65AE78AEA306}"/>
              </a:ext>
            </a:extLst>
          </p:cNvPr>
          <p:cNvSpPr/>
          <p:nvPr/>
        </p:nvSpPr>
        <p:spPr>
          <a:xfrm>
            <a:off x="0" y="356435"/>
            <a:ext cx="12191998" cy="1312104"/>
          </a:xfrm>
          <a:prstGeom prst="rect">
            <a:avLst/>
          </a:prstGeom>
          <a:solidFill>
            <a:srgbClr val="F42F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/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4B9F9F4A-4C36-4D25-8831-24C614BE4DB1}"/>
              </a:ext>
            </a:extLst>
          </p:cNvPr>
          <p:cNvSpPr/>
          <p:nvPr/>
        </p:nvSpPr>
        <p:spPr>
          <a:xfrm>
            <a:off x="103166" y="356435"/>
            <a:ext cx="12191999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44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DESEMPEÑO AMBIENTAL </a:t>
            </a:r>
          </a:p>
          <a:p>
            <a:pPr algn="ctr"/>
            <a:r>
              <a:rPr lang="es-CO" sz="44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Segundo Trimestre 2020 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8A6396A6-C58E-4F2C-A31B-76E9A7E8079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6316" y="2677642"/>
            <a:ext cx="5571089" cy="1710040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8D61B3CA-5EB0-4BD9-A768-26502391CFF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16221" y="4387682"/>
            <a:ext cx="5301135" cy="1594195"/>
          </a:xfrm>
          <a:prstGeom prst="rect">
            <a:avLst/>
          </a:prstGeom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67B72B3E-36B3-419D-8801-5EA3ABFEE3BF}"/>
              </a:ext>
            </a:extLst>
          </p:cNvPr>
          <p:cNvSpPr txBox="1"/>
          <p:nvPr/>
        </p:nvSpPr>
        <p:spPr>
          <a:xfrm>
            <a:off x="954157" y="1802985"/>
            <a:ext cx="4015408" cy="5293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CO" dirty="0"/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744FEFB6-A957-4709-9869-09E5BFA2759B}"/>
              </a:ext>
            </a:extLst>
          </p:cNvPr>
          <p:cNvSpPr txBox="1"/>
          <p:nvPr/>
        </p:nvSpPr>
        <p:spPr>
          <a:xfrm>
            <a:off x="6509140" y="3429000"/>
            <a:ext cx="401540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/>
              <a:t>Incidentes respecto al manejo de sustancias químicas y peligrosas sede Chapinero</a:t>
            </a:r>
            <a:endParaRPr lang="es-CO" b="1" dirty="0"/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86DD400A-B5FB-42CF-9EF6-E3CF87F24735}"/>
              </a:ext>
            </a:extLst>
          </p:cNvPr>
          <p:cNvSpPr txBox="1"/>
          <p:nvPr/>
        </p:nvSpPr>
        <p:spPr>
          <a:xfrm>
            <a:off x="790826" y="1710338"/>
            <a:ext cx="401540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/>
              <a:t>Incidentes respecto al manejo de sustancias químicas y peligrosas sede Principal</a:t>
            </a:r>
            <a:endParaRPr lang="es-CO" b="1" dirty="0"/>
          </a:p>
        </p:txBody>
      </p:sp>
      <p:pic>
        <p:nvPicPr>
          <p:cNvPr id="14" name="Imagen 13">
            <a:extLst>
              <a:ext uri="{FF2B5EF4-FFF2-40B4-BE49-F238E27FC236}">
                <a16:creationId xmlns:a16="http://schemas.microsoft.com/office/drawing/2014/main" id="{0D33CCD4-0CD6-4C89-84EA-24509D385DE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306166" y="1963089"/>
            <a:ext cx="1011190" cy="1176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77792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5A9550E7-77DF-4DFA-B91F-65AE78AEA306}"/>
              </a:ext>
            </a:extLst>
          </p:cNvPr>
          <p:cNvSpPr/>
          <p:nvPr/>
        </p:nvSpPr>
        <p:spPr>
          <a:xfrm>
            <a:off x="0" y="356435"/>
            <a:ext cx="12191998" cy="1312104"/>
          </a:xfrm>
          <a:prstGeom prst="rect">
            <a:avLst/>
          </a:prstGeom>
          <a:solidFill>
            <a:srgbClr val="F42F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/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4B9F9F4A-4C36-4D25-8831-24C614BE4DB1}"/>
              </a:ext>
            </a:extLst>
          </p:cNvPr>
          <p:cNvSpPr/>
          <p:nvPr/>
        </p:nvSpPr>
        <p:spPr>
          <a:xfrm>
            <a:off x="103166" y="356435"/>
            <a:ext cx="12191999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44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DESEMPEÑO AMBIENTAL </a:t>
            </a:r>
          </a:p>
          <a:p>
            <a:pPr algn="ctr"/>
            <a:r>
              <a:rPr lang="es-CO" sz="44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Segundo Trimestre 2020</a:t>
            </a:r>
          </a:p>
        </p:txBody>
      </p:sp>
      <p:graphicFrame>
        <p:nvGraphicFramePr>
          <p:cNvPr id="3" name="Tabla 2">
            <a:extLst>
              <a:ext uri="{FF2B5EF4-FFF2-40B4-BE49-F238E27FC236}">
                <a16:creationId xmlns:a16="http://schemas.microsoft.com/office/drawing/2014/main" id="{545EB3D1-A0D0-4A42-BB41-7D511ADCFAE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63486783"/>
              </p:ext>
            </p:extLst>
          </p:nvPr>
        </p:nvGraphicFramePr>
        <p:xfrm>
          <a:off x="248529" y="1716205"/>
          <a:ext cx="5383644" cy="348534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903544">
                  <a:extLst>
                    <a:ext uri="{9D8B030D-6E8A-4147-A177-3AD203B41FA5}">
                      <a16:colId xmlns:a16="http://schemas.microsoft.com/office/drawing/2014/main" val="2538430161"/>
                    </a:ext>
                  </a:extLst>
                </a:gridCol>
                <a:gridCol w="1272922">
                  <a:extLst>
                    <a:ext uri="{9D8B030D-6E8A-4147-A177-3AD203B41FA5}">
                      <a16:colId xmlns:a16="http://schemas.microsoft.com/office/drawing/2014/main" val="927841420"/>
                    </a:ext>
                  </a:extLst>
                </a:gridCol>
                <a:gridCol w="1401383">
                  <a:extLst>
                    <a:ext uri="{9D8B030D-6E8A-4147-A177-3AD203B41FA5}">
                      <a16:colId xmlns:a16="http://schemas.microsoft.com/office/drawing/2014/main" val="3728610058"/>
                    </a:ext>
                  </a:extLst>
                </a:gridCol>
                <a:gridCol w="805795">
                  <a:extLst>
                    <a:ext uri="{9D8B030D-6E8A-4147-A177-3AD203B41FA5}">
                      <a16:colId xmlns:a16="http://schemas.microsoft.com/office/drawing/2014/main" val="3891528579"/>
                    </a:ext>
                  </a:extLst>
                </a:gridCol>
              </a:tblGrid>
              <a:tr h="1048987"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CO" sz="1200" b="1" i="0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ADHERENCIA AL MANEJO SEGURO DE SUSTANCIAS QUÍMICAS-SEDE PRINCIPAL</a:t>
                      </a:r>
                    </a:p>
                    <a:p>
                      <a:pPr algn="ctr" fontAlgn="ctr"/>
                      <a:endParaRPr lang="es-CO" sz="18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O" sz="18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O" sz="1800" b="1" i="0" u="none" strike="noStrike" dirty="0">
                        <a:solidFill>
                          <a:srgbClr val="FFFF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O" sz="18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653426403"/>
                  </a:ext>
                </a:extLst>
              </a:tr>
              <a:tr h="609089"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800" b="1" u="none" strike="noStrike" dirty="0">
                          <a:effectLst/>
                        </a:rPr>
                        <a:t>MES</a:t>
                      </a:r>
                      <a:endParaRPr lang="es-CO" sz="18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800" b="1" u="none" strike="noStrike" dirty="0">
                          <a:effectLst/>
                        </a:rPr>
                        <a:t>VALOR ACTUAL</a:t>
                      </a:r>
                      <a:endParaRPr lang="es-CO" sz="18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800" b="1" u="none" strike="noStrike" dirty="0">
                          <a:effectLst/>
                        </a:rPr>
                        <a:t>VALOR ANTERIOR</a:t>
                      </a:r>
                      <a:endParaRPr lang="es-CO" sz="1800" b="1" i="0" u="none" strike="noStrike" dirty="0">
                        <a:solidFill>
                          <a:srgbClr val="FFFF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800" b="1" u="none" strike="noStrike" dirty="0">
                          <a:effectLst/>
                        </a:rPr>
                        <a:t>META</a:t>
                      </a:r>
                      <a:endParaRPr lang="es-CO" sz="18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436666955"/>
                  </a:ext>
                </a:extLst>
              </a:tr>
              <a:tr h="304545">
                <a:tc>
                  <a:txBody>
                    <a:bodyPr/>
                    <a:lstStyle/>
                    <a:p>
                      <a:pPr algn="l" fontAlgn="ctr"/>
                      <a:r>
                        <a:rPr lang="es-CO" sz="1800" b="1" u="none" strike="noStrike" dirty="0">
                          <a:effectLst/>
                        </a:rPr>
                        <a:t>ENERO</a:t>
                      </a:r>
                      <a:endParaRPr lang="es-CO" sz="1800" b="1" i="0" u="none" strike="noStrike" dirty="0">
                        <a:solidFill>
                          <a:srgbClr val="000000"/>
                        </a:solidFill>
                        <a:effectLst/>
                        <a:latin typeface="Arial1"/>
                      </a:endParaRPr>
                    </a:p>
                  </a:txBody>
                  <a:tcPr marL="0" marR="0" marT="0" marB="0" anchor="ctr"/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s-CO" sz="1800" b="1" u="none" strike="noStrike" dirty="0">
                          <a:solidFill>
                            <a:srgbClr val="00B050"/>
                          </a:solidFill>
                          <a:effectLst/>
                        </a:rPr>
                        <a:t>99%</a:t>
                      </a:r>
                      <a:endParaRPr lang="es-CO" sz="1800" b="1" i="0" u="none" strike="noStrike" dirty="0">
                        <a:solidFill>
                          <a:srgbClr val="00B05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s-CO" sz="1800" b="1" u="none" strike="noStrike" dirty="0">
                          <a:effectLst/>
                        </a:rPr>
                        <a:t>100%</a:t>
                      </a:r>
                      <a:endParaRPr lang="es-CO" sz="18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s-CO" sz="1800" b="1" u="none" strike="noStrike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</a:rPr>
                        <a:t>98%</a:t>
                      </a:r>
                      <a:endParaRPr lang="es-CO" sz="1800" b="1" i="0" u="none" strike="noStrike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4240122345"/>
                  </a:ext>
                </a:extLst>
              </a:tr>
              <a:tr h="304545">
                <a:tc>
                  <a:txBody>
                    <a:bodyPr/>
                    <a:lstStyle/>
                    <a:p>
                      <a:pPr algn="l" fontAlgn="ctr"/>
                      <a:r>
                        <a:rPr lang="es-CO" sz="1800" b="1" u="none" strike="noStrike" dirty="0">
                          <a:effectLst/>
                        </a:rPr>
                        <a:t>FEBRERO</a:t>
                      </a:r>
                      <a:endParaRPr lang="es-CO" sz="1800" b="1" i="0" u="none" strike="noStrike" dirty="0">
                        <a:solidFill>
                          <a:srgbClr val="000000"/>
                        </a:solidFill>
                        <a:effectLst/>
                        <a:latin typeface="Arial1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975396"/>
                  </a:ext>
                </a:extLst>
              </a:tr>
              <a:tr h="304545">
                <a:tc>
                  <a:txBody>
                    <a:bodyPr/>
                    <a:lstStyle/>
                    <a:p>
                      <a:pPr algn="l" fontAlgn="ctr"/>
                      <a:r>
                        <a:rPr lang="es-CO" sz="1800" b="1" u="none" strike="noStrike" dirty="0">
                          <a:effectLst/>
                        </a:rPr>
                        <a:t>MARZO</a:t>
                      </a:r>
                      <a:endParaRPr lang="es-CO" sz="1800" b="1" i="0" u="none" strike="noStrike" dirty="0">
                        <a:solidFill>
                          <a:srgbClr val="000000"/>
                        </a:solidFill>
                        <a:effectLst/>
                        <a:latin typeface="Arial1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445579"/>
                  </a:ext>
                </a:extLst>
              </a:tr>
              <a:tr h="304545"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es-MX" sz="18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ABRIL</a:t>
                      </a:r>
                      <a:endParaRPr lang="es-CO" sz="1800" b="1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tc rowSpan="3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MX" sz="1800" b="1" u="none" strike="noStrike" kern="1200" dirty="0">
                          <a:solidFill>
                            <a:srgbClr val="00B05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99%</a:t>
                      </a:r>
                      <a:endParaRPr lang="es-CO" sz="1800" b="1" u="none" strike="noStrike" kern="1200" dirty="0">
                        <a:solidFill>
                          <a:srgbClr val="00B05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s-MX" sz="1800" b="1" i="0" u="none" strike="noStrike" dirty="0">
                          <a:effectLst/>
                          <a:latin typeface="Arial" panose="020B0604020202020204" pitchFamily="34" charset="0"/>
                        </a:rPr>
                        <a:t>98%</a:t>
                      </a:r>
                      <a:endParaRPr lang="es-CO" sz="18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rowSpan="3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MX" sz="1800" b="1" u="none" strike="noStrike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98%</a:t>
                      </a:r>
                      <a:endParaRPr lang="es-CO" sz="1800" b="1" u="none" strike="noStrike" kern="120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4005438543"/>
                  </a:ext>
                </a:extLst>
              </a:tr>
              <a:tr h="304545"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es-MX" sz="18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MAYO</a:t>
                      </a:r>
                      <a:endParaRPr lang="es-CO" sz="1800" b="1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endParaRPr lang="es-CO" sz="1800" b="1" u="none" strike="noStrike" kern="1200" dirty="0">
                        <a:solidFill>
                          <a:srgbClr val="00B05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s-CO" sz="18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s-CO" sz="1800" b="1" i="0" u="none" strike="noStrike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528949884"/>
                  </a:ext>
                </a:extLst>
              </a:tr>
              <a:tr h="304545"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es-MX" sz="18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JUNIO</a:t>
                      </a:r>
                      <a:endParaRPr lang="es-CO" sz="1800" b="1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endParaRPr lang="es-CO" sz="1800" b="1" u="none" strike="noStrike" kern="1200" dirty="0">
                        <a:solidFill>
                          <a:srgbClr val="00B05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s-CO" sz="18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s-CO" sz="1800" b="1" i="0" u="none" strike="noStrike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865276404"/>
                  </a:ext>
                </a:extLst>
              </a:tr>
            </a:tbl>
          </a:graphicData>
        </a:graphic>
      </p:graphicFrame>
      <p:graphicFrame>
        <p:nvGraphicFramePr>
          <p:cNvPr id="5" name="Tabla 4">
            <a:extLst>
              <a:ext uri="{FF2B5EF4-FFF2-40B4-BE49-F238E27FC236}">
                <a16:creationId xmlns:a16="http://schemas.microsoft.com/office/drawing/2014/main" id="{E9D8713B-2A6F-4BAB-988B-A3B094FADE3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57063687"/>
              </p:ext>
            </p:extLst>
          </p:nvPr>
        </p:nvGraphicFramePr>
        <p:xfrm>
          <a:off x="6199165" y="2262915"/>
          <a:ext cx="5595937" cy="303849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083558">
                  <a:extLst>
                    <a:ext uri="{9D8B030D-6E8A-4147-A177-3AD203B41FA5}">
                      <a16:colId xmlns:a16="http://schemas.microsoft.com/office/drawing/2014/main" val="844401590"/>
                    </a:ext>
                  </a:extLst>
                </a:gridCol>
                <a:gridCol w="1284729">
                  <a:extLst>
                    <a:ext uri="{9D8B030D-6E8A-4147-A177-3AD203B41FA5}">
                      <a16:colId xmlns:a16="http://schemas.microsoft.com/office/drawing/2014/main" val="2300463935"/>
                    </a:ext>
                  </a:extLst>
                </a:gridCol>
                <a:gridCol w="1414382">
                  <a:extLst>
                    <a:ext uri="{9D8B030D-6E8A-4147-A177-3AD203B41FA5}">
                      <a16:colId xmlns:a16="http://schemas.microsoft.com/office/drawing/2014/main" val="3011405169"/>
                    </a:ext>
                  </a:extLst>
                </a:gridCol>
                <a:gridCol w="813268">
                  <a:extLst>
                    <a:ext uri="{9D8B030D-6E8A-4147-A177-3AD203B41FA5}">
                      <a16:colId xmlns:a16="http://schemas.microsoft.com/office/drawing/2014/main" val="2355078732"/>
                    </a:ext>
                  </a:extLst>
                </a:gridCol>
              </a:tblGrid>
              <a:tr h="828681"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ADHERENCIA AL MANEJO SEGURO DE SUSTANCIAS QUÍMICAS-SEDE CHAPINERO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CO" sz="1600" b="1" i="0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O" sz="9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O" sz="900" b="1" i="0" u="none" strike="noStrike" dirty="0">
                        <a:solidFill>
                          <a:srgbClr val="FFFF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O" sz="9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509075532"/>
                  </a:ext>
                </a:extLst>
              </a:tr>
              <a:tr h="5524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MES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VALOR ACTUAL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sz="1600" b="1" i="0" u="none" strike="noStrike" kern="120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VALOR ANTERIOR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META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738578850"/>
                  </a:ext>
                </a:extLst>
              </a:tr>
              <a:tr h="276226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ENERO</a:t>
                      </a:r>
                    </a:p>
                  </a:txBody>
                  <a:tcPr marL="0" marR="0" marT="0" marB="0" anchor="ctr"/>
                </a:tc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sz="1600" b="1" i="0" u="none" strike="noStrike" kern="1200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98,7</a:t>
                      </a:r>
                    </a:p>
                  </a:txBody>
                  <a:tcPr marL="0" marR="0" marT="0" marB="0" anchor="ctr"/>
                </a:tc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-</a:t>
                      </a:r>
                    </a:p>
                  </a:txBody>
                  <a:tcPr marL="0" marR="0" marT="0" marB="0" anchor="ctr"/>
                </a:tc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sz="1600" b="1" i="0" u="none" strike="noStrike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100%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644789906"/>
                  </a:ext>
                </a:extLst>
              </a:tr>
              <a:tr h="276226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FEBRERO</a:t>
                      </a: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48762246"/>
                  </a:ext>
                </a:extLst>
              </a:tr>
              <a:tr h="276226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MARZO</a:t>
                      </a: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97833663"/>
                  </a:ext>
                </a:extLst>
              </a:tr>
              <a:tr h="276226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MX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ABRIL  </a:t>
                      </a:r>
                      <a:endParaRPr lang="es-CO" sz="1600" b="1" i="0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MX" sz="1600" b="1" i="0" u="none" strike="noStrike" kern="1200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100</a:t>
                      </a:r>
                      <a:endParaRPr lang="es-CO" sz="1600" b="1" i="0" u="none" strike="noStrike" kern="1200" dirty="0">
                        <a:solidFill>
                          <a:srgbClr val="00B05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MX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100</a:t>
                      </a:r>
                      <a:endParaRPr lang="es-CO" sz="1600" b="1" i="0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MX" sz="1600" b="1" i="0" u="none" strike="noStrike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98%</a:t>
                      </a:r>
                      <a:endParaRPr lang="es-CO" sz="1600" b="1" i="0" u="none" strike="noStrike" kern="120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855638694"/>
                  </a:ext>
                </a:extLst>
              </a:tr>
              <a:tr h="276226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MX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MAYO</a:t>
                      </a:r>
                      <a:endParaRPr lang="es-CO" sz="1600" b="1" i="0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CO" sz="1600" b="1" i="0" u="none" strike="noStrike" kern="1200" dirty="0">
                        <a:solidFill>
                          <a:srgbClr val="00B05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CO" sz="1600" b="1" i="0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CO" sz="1600" b="1" i="0" u="none" strike="noStrike" kern="120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169013895"/>
                  </a:ext>
                </a:extLst>
              </a:tr>
              <a:tr h="276226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MX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JUNIO</a:t>
                      </a:r>
                      <a:endParaRPr lang="es-CO" sz="1600" b="1" i="0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CO" sz="1600" b="1" i="0" u="none" strike="noStrike" kern="1200" dirty="0">
                        <a:solidFill>
                          <a:srgbClr val="00B05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CO" sz="1600" b="1" i="0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CO" sz="1600" b="1" i="0" u="none" strike="noStrike" kern="120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79362934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044260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5A9550E7-77DF-4DFA-B91F-65AE78AEA306}"/>
              </a:ext>
            </a:extLst>
          </p:cNvPr>
          <p:cNvSpPr/>
          <p:nvPr/>
        </p:nvSpPr>
        <p:spPr>
          <a:xfrm>
            <a:off x="0" y="356435"/>
            <a:ext cx="12191998" cy="1312104"/>
          </a:xfrm>
          <a:prstGeom prst="rect">
            <a:avLst/>
          </a:prstGeom>
          <a:solidFill>
            <a:srgbClr val="F42F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/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4B9F9F4A-4C36-4D25-8831-24C614BE4DB1}"/>
              </a:ext>
            </a:extLst>
          </p:cNvPr>
          <p:cNvSpPr/>
          <p:nvPr/>
        </p:nvSpPr>
        <p:spPr>
          <a:xfrm>
            <a:off x="103166" y="356435"/>
            <a:ext cx="12191999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44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DESEMPEÑO AMBIENTAL </a:t>
            </a:r>
          </a:p>
          <a:p>
            <a:pPr algn="ctr"/>
            <a:r>
              <a:rPr lang="es-CO" sz="44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Segundo Trimestre 2020</a:t>
            </a:r>
          </a:p>
        </p:txBody>
      </p:sp>
      <p:graphicFrame>
        <p:nvGraphicFramePr>
          <p:cNvPr id="2" name="Tabla 1">
            <a:extLst>
              <a:ext uri="{FF2B5EF4-FFF2-40B4-BE49-F238E27FC236}">
                <a16:creationId xmlns:a16="http://schemas.microsoft.com/office/drawing/2014/main" id="{5F9CC663-C6B0-443A-AF65-6A5CE4AFF58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86853542"/>
              </p:ext>
            </p:extLst>
          </p:nvPr>
        </p:nvGraphicFramePr>
        <p:xfrm>
          <a:off x="168808" y="1802985"/>
          <a:ext cx="5824028" cy="312967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476016">
                  <a:extLst>
                    <a:ext uri="{9D8B030D-6E8A-4147-A177-3AD203B41FA5}">
                      <a16:colId xmlns:a16="http://schemas.microsoft.com/office/drawing/2014/main" val="3264017477"/>
                    </a:ext>
                  </a:extLst>
                </a:gridCol>
                <a:gridCol w="1480458">
                  <a:extLst>
                    <a:ext uri="{9D8B030D-6E8A-4147-A177-3AD203B41FA5}">
                      <a16:colId xmlns:a16="http://schemas.microsoft.com/office/drawing/2014/main" val="496011908"/>
                    </a:ext>
                  </a:extLst>
                </a:gridCol>
                <a:gridCol w="1773882">
                  <a:extLst>
                    <a:ext uri="{9D8B030D-6E8A-4147-A177-3AD203B41FA5}">
                      <a16:colId xmlns:a16="http://schemas.microsoft.com/office/drawing/2014/main" val="2954234205"/>
                    </a:ext>
                  </a:extLst>
                </a:gridCol>
                <a:gridCol w="1093672">
                  <a:extLst>
                    <a:ext uri="{9D8B030D-6E8A-4147-A177-3AD203B41FA5}">
                      <a16:colId xmlns:a16="http://schemas.microsoft.com/office/drawing/2014/main" val="1324998630"/>
                    </a:ext>
                  </a:extLst>
                </a:gridCol>
              </a:tblGrid>
              <a:tr h="636164"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es-CO" sz="1600" b="1" i="0" u="none" strike="noStrike" dirty="0">
                          <a:effectLst/>
                          <a:latin typeface="Arial" panose="020B0604020202020204" pitchFamily="34" charset="0"/>
                        </a:rPr>
                        <a:t>CONSUMO DE AGUA –SEDE PRINCIPAL  en metros cúbicos por cada mil servicios prestados</a:t>
                      </a: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O" sz="18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O" sz="1800" b="1" i="0" u="none" strike="noStrike" dirty="0">
                        <a:solidFill>
                          <a:srgbClr val="FFFF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O" sz="18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026686555"/>
                  </a:ext>
                </a:extLst>
              </a:tr>
              <a:tr h="636164"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MES</a:t>
                      </a:r>
                      <a:endParaRPr lang="es-CO" sz="16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VALOR </a:t>
                      </a:r>
                    </a:p>
                    <a:p>
                      <a:pPr algn="ctr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ACTUAL m3</a:t>
                      </a:r>
                      <a:endParaRPr lang="es-CO" sz="16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VALOR </a:t>
                      </a:r>
                    </a:p>
                    <a:p>
                      <a:pPr algn="ctr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ANTERIOR m3</a:t>
                      </a:r>
                      <a:endParaRPr lang="es-CO" sz="1600" b="1" i="0" u="none" strike="noStrike" dirty="0">
                        <a:solidFill>
                          <a:srgbClr val="FFFFFF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META m3</a:t>
                      </a:r>
                      <a:endParaRPr lang="es-CO" sz="16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685257129"/>
                  </a:ext>
                </a:extLst>
              </a:tr>
              <a:tr h="309558">
                <a:tc>
                  <a:txBody>
                    <a:bodyPr/>
                    <a:lstStyle/>
                    <a:p>
                      <a:pPr algn="l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ENERO</a:t>
                      </a:r>
                      <a:endParaRPr lang="es-CO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i="0" u="none" strike="noStrike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i="0" u="none" strike="noStrike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39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717677604"/>
                  </a:ext>
                </a:extLst>
              </a:tr>
              <a:tr h="309558">
                <a:tc>
                  <a:txBody>
                    <a:bodyPr/>
                    <a:lstStyle/>
                    <a:p>
                      <a:pPr algn="l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FEBRERO</a:t>
                      </a:r>
                      <a:endParaRPr lang="es-CO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i="0" u="none" strike="noStrike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29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i="0" u="none" strike="noStrike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39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543271435"/>
                  </a:ext>
                </a:extLst>
              </a:tr>
              <a:tr h="309558">
                <a:tc>
                  <a:txBody>
                    <a:bodyPr/>
                    <a:lstStyle/>
                    <a:p>
                      <a:pPr algn="l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MARZO</a:t>
                      </a:r>
                      <a:endParaRPr lang="es-CO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3,4</a:t>
                      </a:r>
                      <a:endParaRPr lang="es-CO" sz="1600" b="1" i="0" u="none" strike="noStrike" dirty="0">
                        <a:solidFill>
                          <a:srgbClr val="00B05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39</a:t>
                      </a:r>
                      <a:endParaRPr lang="es-CO" sz="1600" b="1" i="0" u="none" strike="noStrike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868724982"/>
                  </a:ext>
                </a:extLst>
              </a:tr>
              <a:tr h="309558">
                <a:tc>
                  <a:txBody>
                    <a:bodyPr/>
                    <a:lstStyle/>
                    <a:p>
                      <a:pPr algn="l" fontAlgn="ctr"/>
                      <a:r>
                        <a:rPr lang="es-MX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ABRIL </a:t>
                      </a:r>
                      <a:endParaRPr lang="es-CO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600" b="1" i="0" u="none" strike="noStrike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  <a:endParaRPr lang="es-CO" sz="1600" b="1" i="0" u="none" strike="noStrike" dirty="0">
                        <a:solidFill>
                          <a:srgbClr val="00B05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48,0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600" b="1" i="0" u="none" strike="noStrike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39</a:t>
                      </a:r>
                      <a:endParaRPr lang="es-CO" sz="1600" b="1" i="0" u="none" strike="noStrike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600976950"/>
                  </a:ext>
                </a:extLst>
              </a:tr>
              <a:tr h="309558">
                <a:tc>
                  <a:txBody>
                    <a:bodyPr/>
                    <a:lstStyle/>
                    <a:p>
                      <a:pPr algn="l" fontAlgn="ctr"/>
                      <a:r>
                        <a:rPr lang="es-MX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MAYO </a:t>
                      </a:r>
                      <a:endParaRPr lang="es-CO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600" b="1" i="0" u="none" strike="noStrike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3,79</a:t>
                      </a:r>
                      <a:endParaRPr lang="es-CO" sz="1600" b="1" i="0" u="none" strike="noStrike" dirty="0">
                        <a:solidFill>
                          <a:srgbClr val="00B05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41,0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600" b="1" i="0" u="none" strike="noStrike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39</a:t>
                      </a:r>
                      <a:endParaRPr lang="es-CO" sz="1600" b="1" i="0" u="none" strike="noStrike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142057369"/>
                  </a:ext>
                </a:extLst>
              </a:tr>
              <a:tr h="309558">
                <a:tc>
                  <a:txBody>
                    <a:bodyPr/>
                    <a:lstStyle/>
                    <a:p>
                      <a:pPr algn="l" fontAlgn="ctr"/>
                      <a:r>
                        <a:rPr lang="es-MX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JUNIO</a:t>
                      </a:r>
                      <a:endParaRPr lang="es-CO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600" b="1" i="0" u="none" strike="noStrike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3,22</a:t>
                      </a:r>
                      <a:endParaRPr lang="es-CO" sz="1600" b="1" i="0" u="none" strike="noStrike" dirty="0">
                        <a:solidFill>
                          <a:srgbClr val="00B05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45,0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600" b="1" i="0" u="none" strike="noStrike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39</a:t>
                      </a:r>
                      <a:endParaRPr lang="es-CO" sz="1600" b="1" i="0" u="none" strike="noStrike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803372092"/>
                  </a:ext>
                </a:extLst>
              </a:tr>
            </a:tbl>
          </a:graphicData>
        </a:graphic>
      </p:graphicFrame>
      <p:sp>
        <p:nvSpPr>
          <p:cNvPr id="5" name="CuadroTexto 4">
            <a:extLst>
              <a:ext uri="{FF2B5EF4-FFF2-40B4-BE49-F238E27FC236}">
                <a16:creationId xmlns:a16="http://schemas.microsoft.com/office/drawing/2014/main" id="{FE1D6CC4-AEA0-4BD9-ADA3-B89B2C17E2FE}"/>
              </a:ext>
            </a:extLst>
          </p:cNvPr>
          <p:cNvSpPr txBox="1"/>
          <p:nvPr/>
        </p:nvSpPr>
        <p:spPr>
          <a:xfrm>
            <a:off x="7194891" y="1802985"/>
            <a:ext cx="319336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b="1" dirty="0"/>
              <a:t>METRO CÚBICO /SERVICIOS PRESTADOS</a:t>
            </a:r>
          </a:p>
        </p:txBody>
      </p:sp>
      <p:graphicFrame>
        <p:nvGraphicFramePr>
          <p:cNvPr id="6" name="Tabla 5">
            <a:extLst>
              <a:ext uri="{FF2B5EF4-FFF2-40B4-BE49-F238E27FC236}">
                <a16:creationId xmlns:a16="http://schemas.microsoft.com/office/drawing/2014/main" id="{7F19C079-56FF-4777-8561-32C35320111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97840556"/>
              </p:ext>
            </p:extLst>
          </p:nvPr>
        </p:nvGraphicFramePr>
        <p:xfrm>
          <a:off x="6199165" y="2770973"/>
          <a:ext cx="5391151" cy="327542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763238">
                  <a:extLst>
                    <a:ext uri="{9D8B030D-6E8A-4147-A177-3AD203B41FA5}">
                      <a16:colId xmlns:a16="http://schemas.microsoft.com/office/drawing/2014/main" val="3515714231"/>
                    </a:ext>
                  </a:extLst>
                </a:gridCol>
                <a:gridCol w="1417657">
                  <a:extLst>
                    <a:ext uri="{9D8B030D-6E8A-4147-A177-3AD203B41FA5}">
                      <a16:colId xmlns:a16="http://schemas.microsoft.com/office/drawing/2014/main" val="2745625175"/>
                    </a:ext>
                  </a:extLst>
                </a:gridCol>
                <a:gridCol w="1196342">
                  <a:extLst>
                    <a:ext uri="{9D8B030D-6E8A-4147-A177-3AD203B41FA5}">
                      <a16:colId xmlns:a16="http://schemas.microsoft.com/office/drawing/2014/main" val="18222330"/>
                    </a:ext>
                  </a:extLst>
                </a:gridCol>
                <a:gridCol w="1013914">
                  <a:extLst>
                    <a:ext uri="{9D8B030D-6E8A-4147-A177-3AD203B41FA5}">
                      <a16:colId xmlns:a16="http://schemas.microsoft.com/office/drawing/2014/main" val="1491963447"/>
                    </a:ext>
                  </a:extLst>
                </a:gridCol>
              </a:tblGrid>
              <a:tr h="604128"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CONSUMO DE AGUA –SEDE CHAPINERO en metros cúbicos por cada Mil servicios prestados</a:t>
                      </a:r>
                    </a:p>
                    <a:p>
                      <a:pPr marL="0" algn="ctr" defTabSz="914400" rtl="0" eaLnBrk="1" fontAlgn="ctr" latinLnBrk="0" hangingPunct="1"/>
                      <a:endParaRPr lang="es-CO" sz="1600" b="1" i="0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O" sz="9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O" sz="900" b="1" i="0" u="none" strike="noStrike" dirty="0">
                        <a:solidFill>
                          <a:srgbClr val="FFFF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O" sz="9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608934028"/>
                  </a:ext>
                </a:extLst>
              </a:tr>
              <a:tr h="604128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MES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VALOR ACTUAL m3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VALOR ANTERIOR m3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META m3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4150422331"/>
                  </a:ext>
                </a:extLst>
              </a:tr>
              <a:tr h="302064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ENERO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7,27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18 m3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117684052"/>
                  </a:ext>
                </a:extLst>
              </a:tr>
              <a:tr h="302064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FEBRERO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6,77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18 m3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66831710"/>
                  </a:ext>
                </a:extLst>
              </a:tr>
              <a:tr h="302064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MARZO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11,32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18 m3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761516133"/>
                  </a:ext>
                </a:extLst>
              </a:tr>
              <a:tr h="302064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MX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ABRIL</a:t>
                      </a:r>
                      <a:endParaRPr lang="es-CO" sz="1600" b="1" i="0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MX" sz="1600" b="1" i="0" u="none" strike="noStrike" kern="120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48,43</a:t>
                      </a:r>
                      <a:endParaRPr lang="es-CO" sz="1600" b="1" i="0" u="none" strike="noStrike" kern="1200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MX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19</a:t>
                      </a:r>
                      <a:endParaRPr lang="es-CO" sz="1600" b="1" i="0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MX" sz="1600" b="1" i="0" u="none" strike="noStrike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18 m3</a:t>
                      </a:r>
                      <a:endParaRPr lang="es-CO" sz="1600" b="1" i="0" u="none" strike="noStrike" kern="120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757204400"/>
                  </a:ext>
                </a:extLst>
              </a:tr>
              <a:tr h="302064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MX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MAYO</a:t>
                      </a:r>
                      <a:endParaRPr lang="es-CO" sz="1600" b="1" i="0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MX" sz="1600" b="1" i="0" u="none" strike="noStrike" kern="120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24,45</a:t>
                      </a:r>
                      <a:endParaRPr lang="es-CO" sz="1600" b="1" i="0" u="none" strike="noStrike" kern="1200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MX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16</a:t>
                      </a:r>
                      <a:endParaRPr lang="es-CO" sz="1600" b="1" i="0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MX" sz="1600" b="1" i="0" u="none" strike="noStrike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18 m3</a:t>
                      </a:r>
                      <a:endParaRPr lang="es-CO" sz="1600" b="1" i="0" u="none" strike="noStrike" kern="120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384822057"/>
                  </a:ext>
                </a:extLst>
              </a:tr>
              <a:tr h="302064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MX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JUNIO</a:t>
                      </a:r>
                      <a:endParaRPr lang="es-CO" sz="1600" b="1" i="0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MX" sz="1600" b="1" i="0" u="none" strike="noStrike" kern="1200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-</a:t>
                      </a:r>
                      <a:endParaRPr lang="es-CO" sz="1600" b="1" i="0" u="none" strike="noStrike" kern="1200" dirty="0">
                        <a:solidFill>
                          <a:srgbClr val="00B05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MX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-</a:t>
                      </a:r>
                      <a:endParaRPr lang="es-CO" sz="1600" b="1" i="0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MX" sz="1600" b="1" i="0" u="none" strike="noStrike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-</a:t>
                      </a:r>
                      <a:endParaRPr lang="es-CO" sz="1600" b="1" i="0" u="none" strike="noStrike" kern="120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871844568"/>
                  </a:ext>
                </a:extLst>
              </a:tr>
            </a:tbl>
          </a:graphicData>
        </a:graphic>
      </p:graphicFrame>
      <p:sp>
        <p:nvSpPr>
          <p:cNvPr id="3" name="Flecha: hacia la izquierda 2">
            <a:extLst>
              <a:ext uri="{FF2B5EF4-FFF2-40B4-BE49-F238E27FC236}">
                <a16:creationId xmlns:a16="http://schemas.microsoft.com/office/drawing/2014/main" id="{958A4690-4C58-4B99-9D1C-8FFF376CA08E}"/>
              </a:ext>
            </a:extLst>
          </p:cNvPr>
          <p:cNvSpPr/>
          <p:nvPr/>
        </p:nvSpPr>
        <p:spPr>
          <a:xfrm>
            <a:off x="5009322" y="5234609"/>
            <a:ext cx="983514" cy="450574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8" name="Nube 7">
            <a:extLst>
              <a:ext uri="{FF2B5EF4-FFF2-40B4-BE49-F238E27FC236}">
                <a16:creationId xmlns:a16="http://schemas.microsoft.com/office/drawing/2014/main" id="{3149E623-A2ED-432E-9553-7DCA2B238AEE}"/>
              </a:ext>
            </a:extLst>
          </p:cNvPr>
          <p:cNvSpPr/>
          <p:nvPr/>
        </p:nvSpPr>
        <p:spPr>
          <a:xfrm>
            <a:off x="1073427" y="4932661"/>
            <a:ext cx="3389704" cy="1568904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600" dirty="0"/>
              <a:t>Baja prestación de servicios con un consumo igual de agua debido a procesos de limpieza y desinfección</a:t>
            </a:r>
            <a:endParaRPr lang="es-CO" sz="1600" dirty="0"/>
          </a:p>
        </p:txBody>
      </p:sp>
    </p:spTree>
    <p:extLst>
      <p:ext uri="{BB962C8B-B14F-4D97-AF65-F5344CB8AC3E}">
        <p14:creationId xmlns:p14="http://schemas.microsoft.com/office/powerpoint/2010/main" val="16374928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5A9550E7-77DF-4DFA-B91F-65AE78AEA306}"/>
              </a:ext>
            </a:extLst>
          </p:cNvPr>
          <p:cNvSpPr/>
          <p:nvPr/>
        </p:nvSpPr>
        <p:spPr>
          <a:xfrm>
            <a:off x="0" y="356435"/>
            <a:ext cx="12191998" cy="1312104"/>
          </a:xfrm>
          <a:prstGeom prst="rect">
            <a:avLst/>
          </a:prstGeom>
          <a:solidFill>
            <a:srgbClr val="F42F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/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4B9F9F4A-4C36-4D25-8831-24C614BE4DB1}"/>
              </a:ext>
            </a:extLst>
          </p:cNvPr>
          <p:cNvSpPr/>
          <p:nvPr/>
        </p:nvSpPr>
        <p:spPr>
          <a:xfrm>
            <a:off x="103166" y="356435"/>
            <a:ext cx="12191999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44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DESEMPEÑO AMBIENTAL </a:t>
            </a:r>
          </a:p>
          <a:p>
            <a:pPr algn="ctr"/>
            <a:r>
              <a:rPr lang="es-CO" sz="44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Primer Trimestre 2020</a:t>
            </a:r>
          </a:p>
        </p:txBody>
      </p:sp>
      <p:graphicFrame>
        <p:nvGraphicFramePr>
          <p:cNvPr id="3" name="Tabla 2">
            <a:extLst>
              <a:ext uri="{FF2B5EF4-FFF2-40B4-BE49-F238E27FC236}">
                <a16:creationId xmlns:a16="http://schemas.microsoft.com/office/drawing/2014/main" id="{6A5D8B12-82C5-42BE-9C16-9588ABF37A9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28214471"/>
              </p:ext>
            </p:extLst>
          </p:nvPr>
        </p:nvGraphicFramePr>
        <p:xfrm>
          <a:off x="265276" y="1873837"/>
          <a:ext cx="5269841" cy="263593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863306">
                  <a:extLst>
                    <a:ext uri="{9D8B030D-6E8A-4147-A177-3AD203B41FA5}">
                      <a16:colId xmlns:a16="http://schemas.microsoft.com/office/drawing/2014/main" val="1347683820"/>
                    </a:ext>
                  </a:extLst>
                </a:gridCol>
                <a:gridCol w="1246014">
                  <a:extLst>
                    <a:ext uri="{9D8B030D-6E8A-4147-A177-3AD203B41FA5}">
                      <a16:colId xmlns:a16="http://schemas.microsoft.com/office/drawing/2014/main" val="1699189754"/>
                    </a:ext>
                  </a:extLst>
                </a:gridCol>
                <a:gridCol w="1371760">
                  <a:extLst>
                    <a:ext uri="{9D8B030D-6E8A-4147-A177-3AD203B41FA5}">
                      <a16:colId xmlns:a16="http://schemas.microsoft.com/office/drawing/2014/main" val="2227398466"/>
                    </a:ext>
                  </a:extLst>
                </a:gridCol>
                <a:gridCol w="788761">
                  <a:extLst>
                    <a:ext uri="{9D8B030D-6E8A-4147-A177-3AD203B41FA5}">
                      <a16:colId xmlns:a16="http://schemas.microsoft.com/office/drawing/2014/main" val="1635882507"/>
                    </a:ext>
                  </a:extLst>
                </a:gridCol>
              </a:tblGrid>
              <a:tr h="633072"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CONSUMO DE ENERGÍA(</a:t>
                      </a:r>
                      <a:r>
                        <a:rPr lang="es-CO" sz="1600" b="1" i="0" u="none" strike="noStrike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Kw</a:t>
                      </a:r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/h/usuario por cada mil servicios prestados)-SEDE PRINCIPAL</a:t>
                      </a:r>
                    </a:p>
                    <a:p>
                      <a:pPr algn="ctr" fontAlgn="ctr"/>
                      <a:endParaRPr lang="es-CO" sz="9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O" sz="9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O" sz="900" b="1" i="0" u="none" strike="noStrike" dirty="0">
                        <a:solidFill>
                          <a:srgbClr val="FFFF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O" sz="9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627588472"/>
                  </a:ext>
                </a:extLst>
              </a:tr>
              <a:tr h="494105"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MES</a:t>
                      </a:r>
                      <a:endParaRPr lang="es-CO" sz="16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VALOR ACTUAL</a:t>
                      </a:r>
                      <a:endParaRPr lang="es-CO" sz="16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VALOR ANTERIOR</a:t>
                      </a:r>
                      <a:endParaRPr lang="es-CO" sz="1600" b="1" i="0" u="none" strike="noStrike" dirty="0">
                        <a:solidFill>
                          <a:srgbClr val="FFFFFF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META</a:t>
                      </a:r>
                      <a:endParaRPr lang="es-CO" sz="16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634759716"/>
                  </a:ext>
                </a:extLst>
              </a:tr>
              <a:tr h="247053">
                <a:tc>
                  <a:txBody>
                    <a:bodyPr/>
                    <a:lstStyle/>
                    <a:p>
                      <a:pPr algn="l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ENERO</a:t>
                      </a:r>
                      <a:endParaRPr lang="es-CO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i="0" u="none" strike="noStrike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</a:rPr>
                        <a:t>1170,00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i="0" u="none" strike="noStrike" dirty="0">
                          <a:effectLst/>
                          <a:latin typeface="Arial" panose="020B0604020202020204" pitchFamily="34" charset="0"/>
                        </a:rPr>
                        <a:t>1760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1980</a:t>
                      </a:r>
                      <a:endParaRPr lang="es-CO" sz="1600" b="1" i="0" u="none" strike="noStrike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861294446"/>
                  </a:ext>
                </a:extLst>
              </a:tr>
              <a:tr h="247053">
                <a:tc>
                  <a:txBody>
                    <a:bodyPr/>
                    <a:lstStyle/>
                    <a:p>
                      <a:pPr algn="l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FEBRERO</a:t>
                      </a:r>
                      <a:endParaRPr lang="es-CO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i="0" u="none" strike="noStrike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</a:rPr>
                        <a:t>1080,00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i="0" u="none" strike="noStrike" dirty="0">
                          <a:effectLst/>
                          <a:latin typeface="Arial" panose="020B0604020202020204" pitchFamily="34" charset="0"/>
                        </a:rPr>
                        <a:t>1600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1980</a:t>
                      </a:r>
                      <a:endParaRPr lang="es-CO" sz="1600" b="1" i="0" u="none" strike="noStrike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640877250"/>
                  </a:ext>
                </a:extLst>
              </a:tr>
              <a:tr h="247053">
                <a:tc>
                  <a:txBody>
                    <a:bodyPr/>
                    <a:lstStyle/>
                    <a:p>
                      <a:pPr algn="l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MARZO</a:t>
                      </a:r>
                      <a:endParaRPr lang="es-CO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i="0" u="none" strike="noStrike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</a:rPr>
                        <a:t>1868,00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i="0" u="none" strike="noStrike" dirty="0">
                          <a:effectLst/>
                          <a:latin typeface="Arial" panose="020B0604020202020204" pitchFamily="34" charset="0"/>
                        </a:rPr>
                        <a:t>1750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1980</a:t>
                      </a:r>
                      <a:endParaRPr lang="es-CO" sz="1600" b="1" i="0" u="none" strike="noStrike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920599404"/>
                  </a:ext>
                </a:extLst>
              </a:tr>
              <a:tr h="247053">
                <a:tc>
                  <a:txBody>
                    <a:bodyPr/>
                    <a:lstStyle/>
                    <a:p>
                      <a:pPr algn="l" fontAlgn="ctr"/>
                      <a:r>
                        <a:rPr lang="es-MX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ABRIL</a:t>
                      </a:r>
                      <a:endParaRPr lang="es-CO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600" b="1" i="0" u="none" strike="noStrike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</a:rPr>
                        <a:t>5002,00</a:t>
                      </a:r>
                      <a:endParaRPr lang="es-CO" sz="1600" b="1" i="0" u="none" strike="noStrike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600" b="1" i="0" u="none" strike="noStrike" dirty="0">
                          <a:effectLst/>
                          <a:latin typeface="Arial" panose="020B0604020202020204" pitchFamily="34" charset="0"/>
                        </a:rPr>
                        <a:t>1640</a:t>
                      </a:r>
                      <a:endParaRPr lang="es-CO" sz="16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600" b="1" i="0" u="none" strike="noStrike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1980</a:t>
                      </a:r>
                      <a:endParaRPr lang="es-CO" sz="1600" b="1" i="0" u="none" strike="noStrike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575700100"/>
                  </a:ext>
                </a:extLst>
              </a:tr>
              <a:tr h="247053">
                <a:tc>
                  <a:txBody>
                    <a:bodyPr/>
                    <a:lstStyle/>
                    <a:p>
                      <a:pPr algn="l" fontAlgn="ctr"/>
                      <a:r>
                        <a:rPr lang="es-MX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MAYO </a:t>
                      </a:r>
                      <a:endParaRPr lang="es-CO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600" b="1" i="0" u="none" strike="noStrike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</a:rPr>
                        <a:t>2798,00</a:t>
                      </a:r>
                      <a:endParaRPr lang="es-CO" sz="1600" b="1" i="0" u="none" strike="noStrike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600" b="1" i="0" u="none" strike="noStrike" dirty="0">
                          <a:effectLst/>
                          <a:latin typeface="Arial" panose="020B0604020202020204" pitchFamily="34" charset="0"/>
                        </a:rPr>
                        <a:t>2050</a:t>
                      </a:r>
                      <a:endParaRPr lang="es-CO" sz="16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600" b="1" i="0" u="none" strike="noStrike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1980</a:t>
                      </a:r>
                      <a:endParaRPr lang="es-CO" sz="1600" b="1" i="0" u="none" strike="noStrike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772311864"/>
                  </a:ext>
                </a:extLst>
              </a:tr>
              <a:tr h="247053">
                <a:tc>
                  <a:txBody>
                    <a:bodyPr/>
                    <a:lstStyle/>
                    <a:p>
                      <a:pPr algn="l" fontAlgn="ctr"/>
                      <a:r>
                        <a:rPr lang="es-MX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JUNIO</a:t>
                      </a:r>
                      <a:endParaRPr lang="es-CO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600" b="1" i="0" u="none" strike="noStrike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</a:rPr>
                        <a:t>1604,00</a:t>
                      </a:r>
                      <a:endParaRPr lang="es-CO" sz="1600" b="1" i="0" u="none" strike="noStrike" dirty="0">
                        <a:solidFill>
                          <a:srgbClr val="00B05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600" b="1" i="0" u="none" strike="noStrike" dirty="0">
                          <a:effectLst/>
                          <a:latin typeface="Arial" panose="020B0604020202020204" pitchFamily="34" charset="0"/>
                        </a:rPr>
                        <a:t>2240</a:t>
                      </a:r>
                      <a:endParaRPr lang="es-CO" sz="16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600" b="1" i="0" u="none" strike="noStrike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1980</a:t>
                      </a:r>
                      <a:endParaRPr lang="es-CO" sz="1600" b="1" i="0" u="none" strike="noStrike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352787355"/>
                  </a:ext>
                </a:extLst>
              </a:tr>
            </a:tbl>
          </a:graphicData>
        </a:graphic>
      </p:graphicFrame>
      <p:graphicFrame>
        <p:nvGraphicFramePr>
          <p:cNvPr id="6" name="Tabla 5">
            <a:extLst>
              <a:ext uri="{FF2B5EF4-FFF2-40B4-BE49-F238E27FC236}">
                <a16:creationId xmlns:a16="http://schemas.microsoft.com/office/drawing/2014/main" id="{4152AC00-9F6E-41A8-BA9D-BF0A2EF03D3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08767472"/>
              </p:ext>
            </p:extLst>
          </p:nvPr>
        </p:nvGraphicFramePr>
        <p:xfrm>
          <a:off x="6277238" y="3711047"/>
          <a:ext cx="5269841" cy="268793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863306">
                  <a:extLst>
                    <a:ext uri="{9D8B030D-6E8A-4147-A177-3AD203B41FA5}">
                      <a16:colId xmlns:a16="http://schemas.microsoft.com/office/drawing/2014/main" val="220340748"/>
                    </a:ext>
                  </a:extLst>
                </a:gridCol>
                <a:gridCol w="1246015">
                  <a:extLst>
                    <a:ext uri="{9D8B030D-6E8A-4147-A177-3AD203B41FA5}">
                      <a16:colId xmlns:a16="http://schemas.microsoft.com/office/drawing/2014/main" val="462057088"/>
                    </a:ext>
                  </a:extLst>
                </a:gridCol>
                <a:gridCol w="1371759">
                  <a:extLst>
                    <a:ext uri="{9D8B030D-6E8A-4147-A177-3AD203B41FA5}">
                      <a16:colId xmlns:a16="http://schemas.microsoft.com/office/drawing/2014/main" val="3108790681"/>
                    </a:ext>
                  </a:extLst>
                </a:gridCol>
                <a:gridCol w="788761">
                  <a:extLst>
                    <a:ext uri="{9D8B030D-6E8A-4147-A177-3AD203B41FA5}">
                      <a16:colId xmlns:a16="http://schemas.microsoft.com/office/drawing/2014/main" val="1016584231"/>
                    </a:ext>
                  </a:extLst>
                </a:gridCol>
              </a:tblGrid>
              <a:tr h="537587"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CONSUMO DE ENERGÍA(</a:t>
                      </a:r>
                      <a:r>
                        <a:rPr lang="es-CO" sz="1600" b="1" i="0" u="none" strike="noStrike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Kw</a:t>
                      </a:r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/h/usuario por cada mil </a:t>
                      </a:r>
                      <a:r>
                        <a:rPr lang="es-CO" sz="1600" b="1" i="0" u="none" strike="noStrike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servcios</a:t>
                      </a:r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)-SEDE CHAPINERO</a:t>
                      </a: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O" sz="16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O" sz="1600" b="1" i="0" u="none" strike="noStrike" dirty="0">
                        <a:solidFill>
                          <a:srgbClr val="FFFFFF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O" sz="16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441155949"/>
                  </a:ext>
                </a:extLst>
              </a:tr>
              <a:tr h="537587"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MES</a:t>
                      </a:r>
                      <a:endParaRPr lang="es-CO" sz="16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VALOR ACTUAL</a:t>
                      </a:r>
                      <a:endParaRPr lang="es-CO" sz="16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VALOR ANTERIOR</a:t>
                      </a:r>
                      <a:endParaRPr lang="es-CO" sz="1600" b="1" i="0" u="none" strike="noStrike" dirty="0">
                        <a:solidFill>
                          <a:srgbClr val="FFFFFF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META</a:t>
                      </a:r>
                      <a:endParaRPr lang="es-CO" sz="16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463358272"/>
                  </a:ext>
                </a:extLst>
              </a:tr>
              <a:tr h="268794">
                <a:tc>
                  <a:txBody>
                    <a:bodyPr/>
                    <a:lstStyle/>
                    <a:p>
                      <a:pPr algn="l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ENERO</a:t>
                      </a:r>
                      <a:endParaRPr lang="es-CO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i="0" u="none" strike="noStrike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446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es-CO" sz="16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1130</a:t>
                      </a:r>
                      <a:endParaRPr lang="es-CO" sz="1600" b="1" i="0" u="none" strike="noStrike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266483774"/>
                  </a:ext>
                </a:extLst>
              </a:tr>
              <a:tr h="268794">
                <a:tc>
                  <a:txBody>
                    <a:bodyPr/>
                    <a:lstStyle/>
                    <a:p>
                      <a:pPr algn="l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FEBRERO</a:t>
                      </a:r>
                      <a:endParaRPr lang="es-CO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i="0" u="none" strike="noStrike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562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es-CO" sz="16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1130</a:t>
                      </a:r>
                      <a:endParaRPr lang="es-CO" sz="1600" b="1" i="0" u="none" strike="noStrike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884906196"/>
                  </a:ext>
                </a:extLst>
              </a:tr>
              <a:tr h="268794">
                <a:tc>
                  <a:txBody>
                    <a:bodyPr/>
                    <a:lstStyle/>
                    <a:p>
                      <a:pPr algn="l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MARZO</a:t>
                      </a:r>
                      <a:endParaRPr lang="es-CO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i="0" u="none" strike="noStrike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887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es-CO" sz="16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1130</a:t>
                      </a:r>
                      <a:endParaRPr lang="es-CO" sz="1600" b="1" i="0" u="none" strike="noStrike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72525191"/>
                  </a:ext>
                </a:extLst>
              </a:tr>
              <a:tr h="268794">
                <a:tc>
                  <a:txBody>
                    <a:bodyPr/>
                    <a:lstStyle/>
                    <a:p>
                      <a:pPr algn="l" fontAlgn="ctr"/>
                      <a:r>
                        <a:rPr lang="es-MX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ABRIL</a:t>
                      </a:r>
                      <a:endParaRPr lang="es-CO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600" b="1" i="0" u="none" strike="noStrike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2332</a:t>
                      </a:r>
                      <a:endParaRPr lang="es-CO" sz="1600" b="1" i="0" u="none" strike="noStrike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600" b="1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1550</a:t>
                      </a:r>
                      <a:endParaRPr lang="es-CO" sz="16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1130</a:t>
                      </a:r>
                      <a:endParaRPr lang="es-CO" sz="1600" b="1" i="0" u="none" strike="noStrike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6550307"/>
                  </a:ext>
                </a:extLst>
              </a:tr>
              <a:tr h="268794">
                <a:tc>
                  <a:txBody>
                    <a:bodyPr/>
                    <a:lstStyle/>
                    <a:p>
                      <a:pPr algn="l" fontAlgn="ctr"/>
                      <a:r>
                        <a:rPr lang="es-MX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MAYO</a:t>
                      </a:r>
                      <a:endParaRPr lang="es-CO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600" b="1" i="0" u="none" strike="noStrike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1234</a:t>
                      </a:r>
                      <a:endParaRPr lang="es-CO" sz="1600" b="1" i="0" u="none" strike="noStrike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600" b="1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1270</a:t>
                      </a:r>
                      <a:endParaRPr lang="es-CO" sz="16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1130</a:t>
                      </a:r>
                      <a:endParaRPr lang="es-CO" sz="1600" b="1" i="0" u="none" strike="noStrike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777817217"/>
                  </a:ext>
                </a:extLst>
              </a:tr>
              <a:tr h="268794">
                <a:tc>
                  <a:txBody>
                    <a:bodyPr/>
                    <a:lstStyle/>
                    <a:p>
                      <a:pPr algn="l" fontAlgn="ctr"/>
                      <a:r>
                        <a:rPr lang="es-MX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JUNIO</a:t>
                      </a:r>
                      <a:endParaRPr lang="es-CO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600" b="1" i="0" u="none" strike="noStrike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883,95</a:t>
                      </a:r>
                      <a:endParaRPr lang="es-CO" sz="1600" b="1" i="0" u="none" strike="noStrike" dirty="0">
                        <a:solidFill>
                          <a:srgbClr val="00B05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600" b="1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1500</a:t>
                      </a:r>
                      <a:endParaRPr lang="es-CO" sz="16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1130</a:t>
                      </a:r>
                      <a:endParaRPr lang="es-CO" sz="1600" b="1" i="0" u="none" strike="noStrike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915794361"/>
                  </a:ext>
                </a:extLst>
              </a:tr>
            </a:tbl>
          </a:graphicData>
        </a:graphic>
      </p:graphicFrame>
      <p:sp>
        <p:nvSpPr>
          <p:cNvPr id="2" name="Flecha: hacia arriba 1">
            <a:extLst>
              <a:ext uri="{FF2B5EF4-FFF2-40B4-BE49-F238E27FC236}">
                <a16:creationId xmlns:a16="http://schemas.microsoft.com/office/drawing/2014/main" id="{A9305231-D5D6-4442-AABC-17A704F29514}"/>
              </a:ext>
            </a:extLst>
          </p:cNvPr>
          <p:cNvSpPr/>
          <p:nvPr/>
        </p:nvSpPr>
        <p:spPr>
          <a:xfrm rot="16200000">
            <a:off x="5241934" y="5424749"/>
            <a:ext cx="502638" cy="784256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/>
          </a:p>
        </p:txBody>
      </p:sp>
      <p:sp>
        <p:nvSpPr>
          <p:cNvPr id="5" name="Nube 4">
            <a:extLst>
              <a:ext uri="{FF2B5EF4-FFF2-40B4-BE49-F238E27FC236}">
                <a16:creationId xmlns:a16="http://schemas.microsoft.com/office/drawing/2014/main" id="{58CEBD4C-0B80-456F-ADCF-EC7EB3ECF29E}"/>
              </a:ext>
            </a:extLst>
          </p:cNvPr>
          <p:cNvSpPr/>
          <p:nvPr/>
        </p:nvSpPr>
        <p:spPr>
          <a:xfrm>
            <a:off x="515117" y="4866209"/>
            <a:ext cx="4260276" cy="1991791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600" dirty="0"/>
              <a:t>Baja prestación de servicios con un consumo igual de Energía, no se realiza trabajo en casa y se usan dos consultorios por dermatólogo</a:t>
            </a:r>
            <a:endParaRPr lang="es-CO" sz="1600" dirty="0"/>
          </a:p>
        </p:txBody>
      </p:sp>
      <p:sp>
        <p:nvSpPr>
          <p:cNvPr id="10" name="Flecha: hacia arriba 9">
            <a:extLst>
              <a:ext uri="{FF2B5EF4-FFF2-40B4-BE49-F238E27FC236}">
                <a16:creationId xmlns:a16="http://schemas.microsoft.com/office/drawing/2014/main" id="{37CA9BD9-A0DD-4307-B45E-CA0E00ABE39D}"/>
              </a:ext>
            </a:extLst>
          </p:cNvPr>
          <p:cNvSpPr/>
          <p:nvPr/>
        </p:nvSpPr>
        <p:spPr>
          <a:xfrm rot="10800000">
            <a:off x="2390314" y="4509773"/>
            <a:ext cx="509881" cy="356435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0762181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5A9550E7-77DF-4DFA-B91F-65AE78AEA306}"/>
              </a:ext>
            </a:extLst>
          </p:cNvPr>
          <p:cNvSpPr/>
          <p:nvPr/>
        </p:nvSpPr>
        <p:spPr>
          <a:xfrm>
            <a:off x="0" y="356435"/>
            <a:ext cx="12191998" cy="1312104"/>
          </a:xfrm>
          <a:prstGeom prst="rect">
            <a:avLst/>
          </a:prstGeom>
          <a:solidFill>
            <a:srgbClr val="F42F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/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4B9F9F4A-4C36-4D25-8831-24C614BE4DB1}"/>
              </a:ext>
            </a:extLst>
          </p:cNvPr>
          <p:cNvSpPr/>
          <p:nvPr/>
        </p:nvSpPr>
        <p:spPr>
          <a:xfrm>
            <a:off x="103166" y="356435"/>
            <a:ext cx="12191999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44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DESEMPEÑO AMBIENTAL </a:t>
            </a:r>
          </a:p>
          <a:p>
            <a:pPr algn="ctr"/>
            <a:r>
              <a:rPr lang="es-CO" sz="44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Primer Trimestre 2020</a:t>
            </a:r>
          </a:p>
        </p:txBody>
      </p:sp>
      <p:graphicFrame>
        <p:nvGraphicFramePr>
          <p:cNvPr id="2" name="Tabla 1">
            <a:extLst>
              <a:ext uri="{FF2B5EF4-FFF2-40B4-BE49-F238E27FC236}">
                <a16:creationId xmlns:a16="http://schemas.microsoft.com/office/drawing/2014/main" id="{B2E723D1-4E8F-4D84-AA19-D4FAC07E529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43921720"/>
              </p:ext>
            </p:extLst>
          </p:nvPr>
        </p:nvGraphicFramePr>
        <p:xfrm>
          <a:off x="245526" y="1889084"/>
          <a:ext cx="5221263" cy="27739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627876">
                  <a:extLst>
                    <a:ext uri="{9D8B030D-6E8A-4147-A177-3AD203B41FA5}">
                      <a16:colId xmlns:a16="http://schemas.microsoft.com/office/drawing/2014/main" val="4265047054"/>
                    </a:ext>
                  </a:extLst>
                </a:gridCol>
                <a:gridCol w="1314359">
                  <a:extLst>
                    <a:ext uri="{9D8B030D-6E8A-4147-A177-3AD203B41FA5}">
                      <a16:colId xmlns:a16="http://schemas.microsoft.com/office/drawing/2014/main" val="924993554"/>
                    </a:ext>
                  </a:extLst>
                </a:gridCol>
                <a:gridCol w="1447003">
                  <a:extLst>
                    <a:ext uri="{9D8B030D-6E8A-4147-A177-3AD203B41FA5}">
                      <a16:colId xmlns:a16="http://schemas.microsoft.com/office/drawing/2014/main" val="2141463488"/>
                    </a:ext>
                  </a:extLst>
                </a:gridCol>
                <a:gridCol w="832025">
                  <a:extLst>
                    <a:ext uri="{9D8B030D-6E8A-4147-A177-3AD203B41FA5}">
                      <a16:colId xmlns:a16="http://schemas.microsoft.com/office/drawing/2014/main" val="3779965015"/>
                    </a:ext>
                  </a:extLst>
                </a:gridCol>
              </a:tblGrid>
              <a:tr h="554780"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es-CO" sz="1600" b="1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GENERACIÓN DE RESIDUOS APROVECHABLES SEDE PRINCIPAL</a:t>
                      </a: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O" sz="16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O" sz="1600" b="1" i="0" u="none" strike="noStrike" dirty="0">
                        <a:solidFill>
                          <a:srgbClr val="FFFFFF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O" sz="16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552595862"/>
                  </a:ext>
                </a:extLst>
              </a:tr>
              <a:tr h="554780"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MES</a:t>
                      </a:r>
                      <a:endParaRPr lang="es-CO" sz="16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VALOR ACTUAL</a:t>
                      </a:r>
                      <a:endParaRPr lang="es-CO" sz="16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VALOR ANTERIOR</a:t>
                      </a:r>
                      <a:endParaRPr lang="es-CO" sz="1600" b="1" i="0" u="none" strike="noStrike" dirty="0">
                        <a:solidFill>
                          <a:srgbClr val="FFFFFF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META</a:t>
                      </a:r>
                      <a:endParaRPr lang="es-CO" sz="16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893602349"/>
                  </a:ext>
                </a:extLst>
              </a:tr>
              <a:tr h="277390">
                <a:tc>
                  <a:txBody>
                    <a:bodyPr/>
                    <a:lstStyle/>
                    <a:p>
                      <a:pPr algn="l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ENERO</a:t>
                      </a:r>
                      <a:endParaRPr lang="es-CO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u="none" strike="noStrike" kern="1200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17%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13%</a:t>
                      </a:r>
                      <a:endParaRPr lang="es-CO" sz="16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14%</a:t>
                      </a:r>
                      <a:endParaRPr lang="es-CO" sz="1600" b="1" i="0" u="none" strike="noStrike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545797113"/>
                  </a:ext>
                </a:extLst>
              </a:tr>
              <a:tr h="277390">
                <a:tc>
                  <a:txBody>
                    <a:bodyPr/>
                    <a:lstStyle/>
                    <a:p>
                      <a:pPr algn="l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FEBRERO</a:t>
                      </a:r>
                      <a:endParaRPr lang="es-CO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17%</a:t>
                      </a:r>
                      <a:endParaRPr lang="es-CO" sz="1600" b="1" i="0" u="none" strike="noStrike" dirty="0">
                        <a:solidFill>
                          <a:srgbClr val="00B05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11%</a:t>
                      </a:r>
                      <a:endParaRPr lang="es-CO" sz="16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14%</a:t>
                      </a:r>
                      <a:endParaRPr lang="es-CO" sz="1600" b="1" i="0" u="none" strike="noStrike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784929390"/>
                  </a:ext>
                </a:extLst>
              </a:tr>
              <a:tr h="277390">
                <a:tc>
                  <a:txBody>
                    <a:bodyPr/>
                    <a:lstStyle/>
                    <a:p>
                      <a:pPr algn="l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MARZO</a:t>
                      </a:r>
                      <a:endParaRPr lang="es-CO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17%</a:t>
                      </a:r>
                      <a:endParaRPr lang="es-CO" sz="1600" b="1" i="0" u="none" strike="noStrike" dirty="0">
                        <a:solidFill>
                          <a:srgbClr val="00B05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14%</a:t>
                      </a:r>
                      <a:endParaRPr lang="es-CO" sz="16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14%</a:t>
                      </a:r>
                      <a:endParaRPr lang="es-CO" sz="1600" b="1" i="0" u="none" strike="noStrike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214987816"/>
                  </a:ext>
                </a:extLst>
              </a:tr>
              <a:tr h="277390">
                <a:tc>
                  <a:txBody>
                    <a:bodyPr/>
                    <a:lstStyle/>
                    <a:p>
                      <a:pPr algn="l" fontAlgn="ctr"/>
                      <a:r>
                        <a:rPr lang="es-MX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ABRIL </a:t>
                      </a:r>
                      <a:endParaRPr lang="es-CO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600" b="1" i="0" u="none" strike="noStrike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32%</a:t>
                      </a:r>
                      <a:endParaRPr lang="es-CO" sz="1600" b="1" i="0" u="none" strike="noStrike" dirty="0">
                        <a:solidFill>
                          <a:srgbClr val="00B05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600" b="1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25 %</a:t>
                      </a:r>
                      <a:endParaRPr lang="es-CO" sz="16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600" b="1" i="0" u="none" strike="noStrike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14%</a:t>
                      </a:r>
                      <a:endParaRPr lang="es-CO" sz="1600" b="1" i="0" u="none" strike="noStrike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544317178"/>
                  </a:ext>
                </a:extLst>
              </a:tr>
              <a:tr h="277390">
                <a:tc>
                  <a:txBody>
                    <a:bodyPr/>
                    <a:lstStyle/>
                    <a:p>
                      <a:pPr algn="l" fontAlgn="ctr"/>
                      <a:r>
                        <a:rPr lang="es-MX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MAYO</a:t>
                      </a:r>
                      <a:endParaRPr lang="es-CO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600" b="1" i="0" u="none" strike="noStrike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33%</a:t>
                      </a:r>
                      <a:endParaRPr lang="es-CO" sz="1600" b="1" i="0" u="none" strike="noStrike" dirty="0">
                        <a:solidFill>
                          <a:srgbClr val="00B05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600" b="1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14 %</a:t>
                      </a:r>
                      <a:endParaRPr lang="es-CO" sz="16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600" b="1" i="0" u="none" strike="noStrike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14%</a:t>
                      </a:r>
                      <a:endParaRPr lang="es-CO" sz="1600" b="1" i="0" u="none" strike="noStrike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771975616"/>
                  </a:ext>
                </a:extLst>
              </a:tr>
              <a:tr h="277390">
                <a:tc>
                  <a:txBody>
                    <a:bodyPr/>
                    <a:lstStyle/>
                    <a:p>
                      <a:pPr algn="l" fontAlgn="ctr"/>
                      <a:r>
                        <a:rPr lang="es-MX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JUNIO</a:t>
                      </a:r>
                      <a:endParaRPr lang="es-CO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600" b="1" i="0" u="none" strike="noStrike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37%</a:t>
                      </a:r>
                      <a:endParaRPr lang="es-CO" sz="1600" b="1" i="0" u="none" strike="noStrike" dirty="0">
                        <a:solidFill>
                          <a:srgbClr val="00B05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600" b="1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18 %</a:t>
                      </a:r>
                      <a:endParaRPr lang="es-CO" sz="16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600" b="1" i="0" u="none" strike="noStrike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14%</a:t>
                      </a:r>
                      <a:endParaRPr lang="es-CO" sz="1600" b="1" i="0" u="none" strike="noStrike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622571215"/>
                  </a:ext>
                </a:extLst>
              </a:tr>
            </a:tbl>
          </a:graphicData>
        </a:graphic>
      </p:graphicFrame>
      <p:graphicFrame>
        <p:nvGraphicFramePr>
          <p:cNvPr id="5" name="Tabla 4">
            <a:extLst>
              <a:ext uri="{FF2B5EF4-FFF2-40B4-BE49-F238E27FC236}">
                <a16:creationId xmlns:a16="http://schemas.microsoft.com/office/drawing/2014/main" id="{51067435-4D0D-434A-8BFB-2C0A095BCA6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23929484"/>
              </p:ext>
            </p:extLst>
          </p:nvPr>
        </p:nvGraphicFramePr>
        <p:xfrm>
          <a:off x="5975155" y="2896799"/>
          <a:ext cx="5221263" cy="284358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838792">
                  <a:extLst>
                    <a:ext uri="{9D8B030D-6E8A-4147-A177-3AD203B41FA5}">
                      <a16:colId xmlns:a16="http://schemas.microsoft.com/office/drawing/2014/main" val="591346014"/>
                    </a:ext>
                  </a:extLst>
                </a:gridCol>
                <a:gridCol w="1237213">
                  <a:extLst>
                    <a:ext uri="{9D8B030D-6E8A-4147-A177-3AD203B41FA5}">
                      <a16:colId xmlns:a16="http://schemas.microsoft.com/office/drawing/2014/main" val="4141308694"/>
                    </a:ext>
                  </a:extLst>
                </a:gridCol>
                <a:gridCol w="1362068">
                  <a:extLst>
                    <a:ext uri="{9D8B030D-6E8A-4147-A177-3AD203B41FA5}">
                      <a16:colId xmlns:a16="http://schemas.microsoft.com/office/drawing/2014/main" val="4047483897"/>
                    </a:ext>
                  </a:extLst>
                </a:gridCol>
                <a:gridCol w="783190">
                  <a:extLst>
                    <a:ext uri="{9D8B030D-6E8A-4147-A177-3AD203B41FA5}">
                      <a16:colId xmlns:a16="http://schemas.microsoft.com/office/drawing/2014/main" val="2487451256"/>
                    </a:ext>
                  </a:extLst>
                </a:gridCol>
              </a:tblGrid>
              <a:tr h="689707"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es-ES" sz="1600" b="1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GENERACIÓN DE RESIDUOS APROVECHABLES SEDE CHAPINERO</a:t>
                      </a:r>
                    </a:p>
                    <a:p>
                      <a:pPr algn="ctr" fontAlgn="ctr"/>
                      <a:endParaRPr lang="es-CO" sz="16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O" sz="9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O" sz="900" b="1" i="0" u="none" strike="noStrike" dirty="0">
                        <a:solidFill>
                          <a:srgbClr val="FFFF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O" sz="9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396004919"/>
                  </a:ext>
                </a:extLst>
              </a:tr>
              <a:tr h="459805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MES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VALOR ACTUAL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VALOR ANTERIOR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META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850082898"/>
                  </a:ext>
                </a:extLst>
              </a:tr>
              <a:tr h="270731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ENERO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u="none" strike="noStrike" kern="1200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36%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0%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u="none" strike="noStrike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14%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354621418"/>
                  </a:ext>
                </a:extLst>
              </a:tr>
              <a:tr h="270731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FEBRERO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u="none" strike="noStrike" kern="1200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23%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30%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u="none" strike="noStrike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14%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459509748"/>
                  </a:ext>
                </a:extLst>
              </a:tr>
              <a:tr h="270731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MARZO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u="none" strike="noStrike" kern="1200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21%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23%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u="none" strike="noStrike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14%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783010762"/>
                  </a:ext>
                </a:extLst>
              </a:tr>
              <a:tr h="270731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MX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ABRIL</a:t>
                      </a:r>
                      <a:endParaRPr lang="es-CO" sz="1600" b="1" i="0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MX" sz="1600" b="1" u="none" strike="noStrike" kern="1200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15%</a:t>
                      </a:r>
                      <a:endParaRPr lang="es-CO" sz="1600" b="1" u="none" strike="noStrike" kern="1200" dirty="0">
                        <a:solidFill>
                          <a:srgbClr val="00B05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MX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17%</a:t>
                      </a:r>
                      <a:endParaRPr lang="es-CO" sz="1600" b="1" i="0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MX" sz="1600" b="1" u="none" strike="noStrike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14%</a:t>
                      </a:r>
                      <a:endParaRPr lang="es-CO" sz="1600" b="1" u="none" strike="noStrike" kern="120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76820721"/>
                  </a:ext>
                </a:extLst>
              </a:tr>
              <a:tr h="270731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MX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MAYO</a:t>
                      </a:r>
                      <a:endParaRPr lang="es-CO" sz="1600" b="1" i="0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MX" sz="1600" b="1" u="none" strike="noStrike" kern="1200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14%</a:t>
                      </a:r>
                      <a:endParaRPr lang="es-CO" sz="1600" b="1" u="none" strike="noStrike" kern="1200" dirty="0">
                        <a:solidFill>
                          <a:srgbClr val="00B05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MX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19%</a:t>
                      </a:r>
                      <a:endParaRPr lang="es-CO" sz="1600" b="1" i="0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MX" sz="1600" b="1" u="none" strike="noStrike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14%</a:t>
                      </a:r>
                      <a:endParaRPr lang="es-CO" sz="1600" b="1" u="none" strike="noStrike" kern="120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513900629"/>
                  </a:ext>
                </a:extLst>
              </a:tr>
              <a:tr h="270731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MX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JUNIO</a:t>
                      </a:r>
                      <a:endParaRPr lang="es-CO" sz="1600" b="1" i="0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MX" sz="1600" b="1" u="none" strike="noStrike" kern="1200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23%</a:t>
                      </a:r>
                      <a:endParaRPr lang="es-CO" sz="1600" b="1" u="none" strike="noStrike" kern="1200" dirty="0">
                        <a:solidFill>
                          <a:srgbClr val="00B05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MX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42%</a:t>
                      </a:r>
                      <a:endParaRPr lang="es-CO" sz="1600" b="1" i="0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MX" sz="1600" b="1" u="none" strike="noStrike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14%</a:t>
                      </a:r>
                      <a:endParaRPr lang="es-CO" sz="1600" b="1" u="none" strike="noStrike" kern="120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25873958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216763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5A9550E7-77DF-4DFA-B91F-65AE78AEA306}"/>
              </a:ext>
            </a:extLst>
          </p:cNvPr>
          <p:cNvSpPr/>
          <p:nvPr/>
        </p:nvSpPr>
        <p:spPr>
          <a:xfrm>
            <a:off x="0" y="356435"/>
            <a:ext cx="12191998" cy="1312104"/>
          </a:xfrm>
          <a:prstGeom prst="rect">
            <a:avLst/>
          </a:prstGeom>
          <a:solidFill>
            <a:srgbClr val="F42F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/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4B9F9F4A-4C36-4D25-8831-24C614BE4DB1}"/>
              </a:ext>
            </a:extLst>
          </p:cNvPr>
          <p:cNvSpPr/>
          <p:nvPr/>
        </p:nvSpPr>
        <p:spPr>
          <a:xfrm>
            <a:off x="103166" y="356435"/>
            <a:ext cx="12191999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44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DESEMPEÑO AMBIENTAL </a:t>
            </a:r>
          </a:p>
          <a:p>
            <a:pPr algn="ctr"/>
            <a:r>
              <a:rPr lang="es-CO" sz="44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Primer Trimestre 2020</a:t>
            </a:r>
          </a:p>
        </p:txBody>
      </p:sp>
      <p:graphicFrame>
        <p:nvGraphicFramePr>
          <p:cNvPr id="3" name="Tabla 2">
            <a:extLst>
              <a:ext uri="{FF2B5EF4-FFF2-40B4-BE49-F238E27FC236}">
                <a16:creationId xmlns:a16="http://schemas.microsoft.com/office/drawing/2014/main" id="{FB47FE2B-9306-4512-B1D2-B8B13F816A4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2348715"/>
              </p:ext>
            </p:extLst>
          </p:nvPr>
        </p:nvGraphicFramePr>
        <p:xfrm>
          <a:off x="233794" y="1784151"/>
          <a:ext cx="5218749" cy="268224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466145">
                  <a:extLst>
                    <a:ext uri="{9D8B030D-6E8A-4147-A177-3AD203B41FA5}">
                      <a16:colId xmlns:a16="http://schemas.microsoft.com/office/drawing/2014/main" val="1462689072"/>
                    </a:ext>
                  </a:extLst>
                </a:gridCol>
                <a:gridCol w="1107164">
                  <a:extLst>
                    <a:ext uri="{9D8B030D-6E8A-4147-A177-3AD203B41FA5}">
                      <a16:colId xmlns:a16="http://schemas.microsoft.com/office/drawing/2014/main" val="1418047898"/>
                    </a:ext>
                  </a:extLst>
                </a:gridCol>
                <a:gridCol w="1679643">
                  <a:extLst>
                    <a:ext uri="{9D8B030D-6E8A-4147-A177-3AD203B41FA5}">
                      <a16:colId xmlns:a16="http://schemas.microsoft.com/office/drawing/2014/main" val="1675909424"/>
                    </a:ext>
                  </a:extLst>
                </a:gridCol>
                <a:gridCol w="965797">
                  <a:extLst>
                    <a:ext uri="{9D8B030D-6E8A-4147-A177-3AD203B41FA5}">
                      <a16:colId xmlns:a16="http://schemas.microsoft.com/office/drawing/2014/main" val="2041749904"/>
                    </a:ext>
                  </a:extLst>
                </a:gridCol>
              </a:tblGrid>
              <a:tr h="400515"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GENERACIÓN DE RESIDUOS NO APROVECHABLES-SEDE PRINCIPAL</a:t>
                      </a:r>
                    </a:p>
                    <a:p>
                      <a:pPr algn="ctr" fontAlgn="ctr"/>
                      <a:endParaRPr lang="es-CO" sz="1600" b="1" i="0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O" sz="9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O" sz="900" b="1" i="0" u="none" strike="noStrike" dirty="0">
                        <a:solidFill>
                          <a:srgbClr val="FFFF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O" sz="9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955426732"/>
                  </a:ext>
                </a:extLst>
              </a:tr>
              <a:tr h="298207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MES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VALOR ACTUAL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VALOR ANTERIOR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META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040957490"/>
                  </a:ext>
                </a:extLst>
              </a:tr>
              <a:tr h="1524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ENERO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42%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36%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40%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08238427"/>
                  </a:ext>
                </a:extLst>
              </a:tr>
              <a:tr h="1524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FEBRERO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42%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43%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40%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542652270"/>
                  </a:ext>
                </a:extLst>
              </a:tr>
              <a:tr h="1524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MARZO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43%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40%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40%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662917525"/>
                  </a:ext>
                </a:extLst>
              </a:tr>
              <a:tr h="1524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MX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ABRIL</a:t>
                      </a:r>
                      <a:endParaRPr lang="es-CO" sz="1600" b="1" i="0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MX" sz="1600" b="1" i="0" u="none" strike="noStrike" kern="120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60%</a:t>
                      </a:r>
                      <a:endParaRPr lang="es-CO" sz="1600" b="1" i="0" u="none" strike="noStrike" kern="1200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MX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40%</a:t>
                      </a:r>
                      <a:endParaRPr lang="es-CO" sz="1600" b="1" i="0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MX" sz="1600" b="1" i="0" u="none" strike="noStrike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42%</a:t>
                      </a:r>
                      <a:endParaRPr lang="es-CO" sz="1600" b="1" i="0" u="none" strike="noStrike" kern="120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324284760"/>
                  </a:ext>
                </a:extLst>
              </a:tr>
              <a:tr h="1524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MX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MAYO</a:t>
                      </a:r>
                      <a:endParaRPr lang="es-CO" sz="1600" b="1" i="0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MX" sz="1600" b="1" i="0" u="none" strike="noStrike" kern="120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49%</a:t>
                      </a:r>
                      <a:endParaRPr lang="es-CO" sz="1600" b="1" i="0" u="none" strike="noStrike" kern="1200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MX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31%</a:t>
                      </a:r>
                      <a:endParaRPr lang="es-CO" sz="1600" b="1" i="0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MX" sz="1600" b="1" i="0" u="none" strike="noStrike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42%</a:t>
                      </a:r>
                      <a:endParaRPr lang="es-CO" sz="1600" b="1" i="0" u="none" strike="noStrike" kern="120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4153170809"/>
                  </a:ext>
                </a:extLst>
              </a:tr>
              <a:tr h="1524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MX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JUNIO</a:t>
                      </a:r>
                      <a:endParaRPr lang="es-CO" sz="1600" b="1" i="0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MX" sz="1600" b="1" i="0" u="none" strike="noStrike" kern="120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47%</a:t>
                      </a:r>
                      <a:endParaRPr lang="es-CO" sz="1600" b="1" i="0" u="none" strike="noStrike" kern="1200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MX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38%</a:t>
                      </a:r>
                      <a:endParaRPr lang="es-CO" sz="1600" b="1" i="0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MX" sz="1600" b="1" i="0" u="none" strike="noStrike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42%</a:t>
                      </a:r>
                      <a:endParaRPr lang="es-CO" sz="1600" b="1" i="0" u="none" strike="noStrike" kern="120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103772035"/>
                  </a:ext>
                </a:extLst>
              </a:tr>
            </a:tbl>
          </a:graphicData>
        </a:graphic>
      </p:graphicFrame>
      <p:graphicFrame>
        <p:nvGraphicFramePr>
          <p:cNvPr id="5" name="Tabla 4">
            <a:extLst>
              <a:ext uri="{FF2B5EF4-FFF2-40B4-BE49-F238E27FC236}">
                <a16:creationId xmlns:a16="http://schemas.microsoft.com/office/drawing/2014/main" id="{B4EDE589-31CD-42B5-9474-F540F154FBB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87667746"/>
              </p:ext>
            </p:extLst>
          </p:nvPr>
        </p:nvGraphicFramePr>
        <p:xfrm>
          <a:off x="6199165" y="1750037"/>
          <a:ext cx="5070521" cy="271247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376107">
                  <a:extLst>
                    <a:ext uri="{9D8B030D-6E8A-4147-A177-3AD203B41FA5}">
                      <a16:colId xmlns:a16="http://schemas.microsoft.com/office/drawing/2014/main" val="1291363527"/>
                    </a:ext>
                  </a:extLst>
                </a:gridCol>
                <a:gridCol w="1207598">
                  <a:extLst>
                    <a:ext uri="{9D8B030D-6E8A-4147-A177-3AD203B41FA5}">
                      <a16:colId xmlns:a16="http://schemas.microsoft.com/office/drawing/2014/main" val="867966823"/>
                    </a:ext>
                  </a:extLst>
                </a:gridCol>
                <a:gridCol w="1631396">
                  <a:extLst>
                    <a:ext uri="{9D8B030D-6E8A-4147-A177-3AD203B41FA5}">
                      <a16:colId xmlns:a16="http://schemas.microsoft.com/office/drawing/2014/main" val="323586516"/>
                    </a:ext>
                  </a:extLst>
                </a:gridCol>
                <a:gridCol w="855420">
                  <a:extLst>
                    <a:ext uri="{9D8B030D-6E8A-4147-A177-3AD203B41FA5}">
                      <a16:colId xmlns:a16="http://schemas.microsoft.com/office/drawing/2014/main" val="1201862726"/>
                    </a:ext>
                  </a:extLst>
                </a:gridCol>
              </a:tblGrid>
              <a:tr h="472563"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GENERACIÓN DE RESIDUOS NO APROVECHABLES-SEDE CHAPINERO</a:t>
                      </a: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endParaRPr lang="es-CO" sz="1600" b="1" i="0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endParaRPr lang="es-CO" sz="1600" b="1" i="0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endParaRPr lang="es-CO" sz="1600" b="1" i="0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21087373"/>
                  </a:ext>
                </a:extLst>
              </a:tr>
              <a:tr h="472563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MES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VALOR ACTUAL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VALOR ANTERIOR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META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602670828"/>
                  </a:ext>
                </a:extLst>
              </a:tr>
              <a:tr h="289519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ENERO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34%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0%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52%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632631097"/>
                  </a:ext>
                </a:extLst>
              </a:tr>
              <a:tr h="289519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FEBRERO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36%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56%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52%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690998371"/>
                  </a:ext>
                </a:extLst>
              </a:tr>
              <a:tr h="289519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MARZO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39%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53%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52%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740555379"/>
                  </a:ext>
                </a:extLst>
              </a:tr>
              <a:tr h="289519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MX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ABRIL</a:t>
                      </a:r>
                      <a:endParaRPr lang="es-CO" sz="1600" b="1" i="0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MX" sz="1600" b="1" i="0" u="none" strike="noStrike" kern="1200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50%</a:t>
                      </a:r>
                      <a:endParaRPr lang="es-CO" sz="1600" b="1" i="0" u="none" strike="noStrike" kern="1200" dirty="0">
                        <a:solidFill>
                          <a:srgbClr val="00B05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MX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63%</a:t>
                      </a:r>
                      <a:endParaRPr lang="es-CO" sz="1600" b="1" i="0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MX" sz="1600" b="1" i="0" u="none" strike="noStrike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43%</a:t>
                      </a:r>
                      <a:endParaRPr lang="es-CO" sz="1600" b="1" i="0" u="none" strike="noStrike" kern="120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470861898"/>
                  </a:ext>
                </a:extLst>
              </a:tr>
              <a:tr h="289519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MX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MAYO</a:t>
                      </a:r>
                      <a:endParaRPr lang="es-CO" sz="1600" b="1" i="0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MX" sz="1600" b="1" i="0" u="none" strike="noStrike" kern="1200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45%</a:t>
                      </a:r>
                      <a:endParaRPr lang="es-CO" sz="1600" b="1" i="0" u="none" strike="noStrike" kern="1200" dirty="0">
                        <a:solidFill>
                          <a:srgbClr val="00B05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MX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43%</a:t>
                      </a:r>
                      <a:endParaRPr lang="es-CO" sz="1600" b="1" i="0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MX" sz="1600" b="1" i="0" u="none" strike="noStrike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43%</a:t>
                      </a:r>
                      <a:endParaRPr lang="es-CO" sz="1600" b="1" i="0" u="none" strike="noStrike" kern="120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631617924"/>
                  </a:ext>
                </a:extLst>
              </a:tr>
              <a:tr h="289519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MX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JUNIO</a:t>
                      </a:r>
                      <a:endParaRPr lang="es-CO" sz="1600" b="1" i="0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MX" sz="1600" b="1" i="0" u="none" strike="noStrike" kern="1200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80%</a:t>
                      </a:r>
                      <a:endParaRPr lang="es-CO" sz="1600" b="1" i="0" u="none" strike="noStrike" kern="1200" dirty="0">
                        <a:solidFill>
                          <a:srgbClr val="00B05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MX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16%</a:t>
                      </a:r>
                      <a:endParaRPr lang="es-CO" sz="1600" b="1" i="0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MX" sz="1600" b="1" i="0" u="none" strike="noStrike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43%</a:t>
                      </a:r>
                      <a:endParaRPr lang="es-CO" sz="1600" b="1" i="0" u="none" strike="noStrike" kern="120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3149849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424894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5A9550E7-77DF-4DFA-B91F-65AE78AEA306}"/>
              </a:ext>
            </a:extLst>
          </p:cNvPr>
          <p:cNvSpPr/>
          <p:nvPr/>
        </p:nvSpPr>
        <p:spPr>
          <a:xfrm>
            <a:off x="0" y="356435"/>
            <a:ext cx="12191998" cy="1312104"/>
          </a:xfrm>
          <a:prstGeom prst="rect">
            <a:avLst/>
          </a:prstGeom>
          <a:solidFill>
            <a:srgbClr val="F42F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/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4B9F9F4A-4C36-4D25-8831-24C614BE4DB1}"/>
              </a:ext>
            </a:extLst>
          </p:cNvPr>
          <p:cNvSpPr/>
          <p:nvPr/>
        </p:nvSpPr>
        <p:spPr>
          <a:xfrm>
            <a:off x="103166" y="356435"/>
            <a:ext cx="12191999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44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DESEMPEÑO AMBIENTAL </a:t>
            </a:r>
          </a:p>
          <a:p>
            <a:pPr algn="ctr"/>
            <a:r>
              <a:rPr lang="es-CO" sz="44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Primer Trimestre 2020</a:t>
            </a:r>
          </a:p>
        </p:txBody>
      </p:sp>
      <p:graphicFrame>
        <p:nvGraphicFramePr>
          <p:cNvPr id="3" name="Tabla 2">
            <a:extLst>
              <a:ext uri="{FF2B5EF4-FFF2-40B4-BE49-F238E27FC236}">
                <a16:creationId xmlns:a16="http://schemas.microsoft.com/office/drawing/2014/main" id="{FB47FE2B-9306-4512-B1D2-B8B13F816A4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19381440"/>
              </p:ext>
            </p:extLst>
          </p:nvPr>
        </p:nvGraphicFramePr>
        <p:xfrm>
          <a:off x="233794" y="1784151"/>
          <a:ext cx="5218749" cy="273939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466145">
                  <a:extLst>
                    <a:ext uri="{9D8B030D-6E8A-4147-A177-3AD203B41FA5}">
                      <a16:colId xmlns:a16="http://schemas.microsoft.com/office/drawing/2014/main" val="1462689072"/>
                    </a:ext>
                  </a:extLst>
                </a:gridCol>
                <a:gridCol w="1308304">
                  <a:extLst>
                    <a:ext uri="{9D8B030D-6E8A-4147-A177-3AD203B41FA5}">
                      <a16:colId xmlns:a16="http://schemas.microsoft.com/office/drawing/2014/main" val="1418047898"/>
                    </a:ext>
                  </a:extLst>
                </a:gridCol>
                <a:gridCol w="1478503">
                  <a:extLst>
                    <a:ext uri="{9D8B030D-6E8A-4147-A177-3AD203B41FA5}">
                      <a16:colId xmlns:a16="http://schemas.microsoft.com/office/drawing/2014/main" val="1675909424"/>
                    </a:ext>
                  </a:extLst>
                </a:gridCol>
                <a:gridCol w="965797">
                  <a:extLst>
                    <a:ext uri="{9D8B030D-6E8A-4147-A177-3AD203B41FA5}">
                      <a16:colId xmlns:a16="http://schemas.microsoft.com/office/drawing/2014/main" val="2041749904"/>
                    </a:ext>
                  </a:extLst>
                </a:gridCol>
              </a:tblGrid>
              <a:tr h="400515"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GENERACIÓN DE RESIDUOS PELIGROSOS(KG POR CADA MIL SERVICIOS-SEDE PRINCIPAL</a:t>
                      </a:r>
                    </a:p>
                    <a:p>
                      <a:pPr algn="ctr" fontAlgn="ctr"/>
                      <a:endParaRPr lang="es-CO" sz="1600" b="1" i="0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O" sz="9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O" sz="900" b="1" i="0" u="none" strike="noStrike" dirty="0">
                        <a:solidFill>
                          <a:srgbClr val="FFFF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O" sz="9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955426732"/>
                  </a:ext>
                </a:extLst>
              </a:tr>
              <a:tr h="298207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MES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VALOR ACTUAL(KG)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VALOR ANTERIOR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META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040957490"/>
                  </a:ext>
                </a:extLst>
              </a:tr>
              <a:tr h="1524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ENERO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19,0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37,0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47,0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08238427"/>
                  </a:ext>
                </a:extLst>
              </a:tr>
              <a:tr h="1524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FEBRERO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27,0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34,0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47,0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542652270"/>
                  </a:ext>
                </a:extLst>
              </a:tr>
              <a:tr h="1524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MARZO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28,0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34,0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47,0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662917525"/>
                  </a:ext>
                </a:extLst>
              </a:tr>
              <a:tr h="1524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MX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ABRIL</a:t>
                      </a:r>
                      <a:endParaRPr lang="es-CO" sz="1600" b="1" i="0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53,8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51,0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47,0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324284760"/>
                  </a:ext>
                </a:extLst>
              </a:tr>
              <a:tr h="1524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MX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MAYO</a:t>
                      </a:r>
                      <a:endParaRPr lang="es-CO" sz="1600" b="1" i="0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35,709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45,0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47,0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153170809"/>
                  </a:ext>
                </a:extLst>
              </a:tr>
              <a:tr h="1524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MX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JUNIO</a:t>
                      </a:r>
                      <a:endParaRPr lang="es-CO" sz="1600" b="1" i="0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29,647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45,0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47,0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103772035"/>
                  </a:ext>
                </a:extLst>
              </a:tr>
            </a:tbl>
          </a:graphicData>
        </a:graphic>
      </p:graphicFrame>
      <p:graphicFrame>
        <p:nvGraphicFramePr>
          <p:cNvPr id="5" name="Tabla 4">
            <a:extLst>
              <a:ext uri="{FF2B5EF4-FFF2-40B4-BE49-F238E27FC236}">
                <a16:creationId xmlns:a16="http://schemas.microsoft.com/office/drawing/2014/main" id="{B4EDE589-31CD-42B5-9474-F540F154FBB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37850473"/>
              </p:ext>
            </p:extLst>
          </p:nvPr>
        </p:nvGraphicFramePr>
        <p:xfrm>
          <a:off x="6199165" y="1750037"/>
          <a:ext cx="5070521" cy="271247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376107">
                  <a:extLst>
                    <a:ext uri="{9D8B030D-6E8A-4147-A177-3AD203B41FA5}">
                      <a16:colId xmlns:a16="http://schemas.microsoft.com/office/drawing/2014/main" val="1291363527"/>
                    </a:ext>
                  </a:extLst>
                </a:gridCol>
                <a:gridCol w="1356693">
                  <a:extLst>
                    <a:ext uri="{9D8B030D-6E8A-4147-A177-3AD203B41FA5}">
                      <a16:colId xmlns:a16="http://schemas.microsoft.com/office/drawing/2014/main" val="867966823"/>
                    </a:ext>
                  </a:extLst>
                </a:gridCol>
                <a:gridCol w="1482301">
                  <a:extLst>
                    <a:ext uri="{9D8B030D-6E8A-4147-A177-3AD203B41FA5}">
                      <a16:colId xmlns:a16="http://schemas.microsoft.com/office/drawing/2014/main" val="323586516"/>
                    </a:ext>
                  </a:extLst>
                </a:gridCol>
                <a:gridCol w="855420">
                  <a:extLst>
                    <a:ext uri="{9D8B030D-6E8A-4147-A177-3AD203B41FA5}">
                      <a16:colId xmlns:a16="http://schemas.microsoft.com/office/drawing/2014/main" val="1201862726"/>
                    </a:ext>
                  </a:extLst>
                </a:gridCol>
              </a:tblGrid>
              <a:tr h="472563"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GENERACIÓN DE RESIDUOS PELIGROSOS(KG POR CADA MIL SERVICIOS-SEDE CHAPINERO</a:t>
                      </a: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endParaRPr lang="es-CO" sz="1600" b="1" i="0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endParaRPr lang="es-CO" sz="1600" b="1" i="0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endParaRPr lang="es-CO" sz="1600" b="1" i="0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21087373"/>
                  </a:ext>
                </a:extLst>
              </a:tr>
              <a:tr h="472563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MES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VALOR ACTUAL(KG)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VALOR ANTERIOR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META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602670828"/>
                  </a:ext>
                </a:extLst>
              </a:tr>
              <a:tr h="289519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ENERO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8,1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0,0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27,0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632631097"/>
                  </a:ext>
                </a:extLst>
              </a:tr>
              <a:tr h="289519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FEBRERO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15,8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0,0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27,0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690998371"/>
                  </a:ext>
                </a:extLst>
              </a:tr>
              <a:tr h="289519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MARZO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1,9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0,0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27,0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740555379"/>
                  </a:ext>
                </a:extLst>
              </a:tr>
              <a:tr h="289519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MX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ABRIL</a:t>
                      </a:r>
                      <a:endParaRPr lang="es-CO" sz="1600" b="1" i="0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39,1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27,0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27,0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470861898"/>
                  </a:ext>
                </a:extLst>
              </a:tr>
              <a:tr h="289519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MX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MAYO</a:t>
                      </a:r>
                      <a:endParaRPr lang="es-CO" sz="1600" b="1" i="0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32,0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7,0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27,0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631617924"/>
                  </a:ext>
                </a:extLst>
              </a:tr>
              <a:tr h="289519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MX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JUNIO</a:t>
                      </a:r>
                      <a:endParaRPr lang="es-CO" sz="1600" b="1" i="0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28,77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22,0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27,0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3149849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0815875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5A9550E7-77DF-4DFA-B91F-65AE78AEA306}"/>
              </a:ext>
            </a:extLst>
          </p:cNvPr>
          <p:cNvSpPr/>
          <p:nvPr/>
        </p:nvSpPr>
        <p:spPr>
          <a:xfrm>
            <a:off x="0" y="356435"/>
            <a:ext cx="12191998" cy="1312104"/>
          </a:xfrm>
          <a:prstGeom prst="rect">
            <a:avLst/>
          </a:prstGeom>
          <a:solidFill>
            <a:srgbClr val="F42F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/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4B9F9F4A-4C36-4D25-8831-24C614BE4DB1}"/>
              </a:ext>
            </a:extLst>
          </p:cNvPr>
          <p:cNvSpPr/>
          <p:nvPr/>
        </p:nvSpPr>
        <p:spPr>
          <a:xfrm>
            <a:off x="103166" y="356435"/>
            <a:ext cx="12191999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44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DESEMPEÑO AMBIENTAL </a:t>
            </a:r>
          </a:p>
          <a:p>
            <a:pPr algn="ctr"/>
            <a:r>
              <a:rPr lang="es-CO" sz="44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Primer Trimestre 2020</a:t>
            </a:r>
          </a:p>
        </p:txBody>
      </p:sp>
      <p:graphicFrame>
        <p:nvGraphicFramePr>
          <p:cNvPr id="2" name="Tabla 1">
            <a:extLst>
              <a:ext uri="{FF2B5EF4-FFF2-40B4-BE49-F238E27FC236}">
                <a16:creationId xmlns:a16="http://schemas.microsoft.com/office/drawing/2014/main" id="{DC45E587-718C-47C8-A14C-31D7AE7695C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40118725"/>
              </p:ext>
            </p:extLst>
          </p:nvPr>
        </p:nvGraphicFramePr>
        <p:xfrm>
          <a:off x="2378279" y="2341947"/>
          <a:ext cx="6562565" cy="310860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320385">
                  <a:extLst>
                    <a:ext uri="{9D8B030D-6E8A-4147-A177-3AD203B41FA5}">
                      <a16:colId xmlns:a16="http://schemas.microsoft.com/office/drawing/2014/main" val="1109861270"/>
                    </a:ext>
                  </a:extLst>
                </a:gridCol>
                <a:gridCol w="1551669">
                  <a:extLst>
                    <a:ext uri="{9D8B030D-6E8A-4147-A177-3AD203B41FA5}">
                      <a16:colId xmlns:a16="http://schemas.microsoft.com/office/drawing/2014/main" val="17877746"/>
                    </a:ext>
                  </a:extLst>
                </a:gridCol>
                <a:gridCol w="1708261">
                  <a:extLst>
                    <a:ext uri="{9D8B030D-6E8A-4147-A177-3AD203B41FA5}">
                      <a16:colId xmlns:a16="http://schemas.microsoft.com/office/drawing/2014/main" val="4279456615"/>
                    </a:ext>
                  </a:extLst>
                </a:gridCol>
                <a:gridCol w="982250">
                  <a:extLst>
                    <a:ext uri="{9D8B030D-6E8A-4147-A177-3AD203B41FA5}">
                      <a16:colId xmlns:a16="http://schemas.microsoft.com/office/drawing/2014/main" val="1818954146"/>
                    </a:ext>
                  </a:extLst>
                </a:gridCol>
              </a:tblGrid>
              <a:tr h="616602"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CONSUMO DE PAPEL INSTITUCIONAL POR CADA MIL SERVICIOS PRESTADOS </a:t>
                      </a: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O" sz="9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O" sz="900" b="1" i="0" u="none" strike="noStrike" dirty="0">
                        <a:solidFill>
                          <a:srgbClr val="FFFF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O" sz="9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97239242"/>
                  </a:ext>
                </a:extLst>
              </a:tr>
              <a:tr h="623001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MES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VALOR ACTUAL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VALOR ANTERIOR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META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023350307"/>
                  </a:ext>
                </a:extLst>
              </a:tr>
              <a:tr h="311501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ENERO</a:t>
                      </a:r>
                    </a:p>
                  </a:txBody>
                  <a:tcPr marL="0" marR="0" marT="0" marB="0" anchor="ctr"/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s-CO" sz="1600" b="1" i="0" u="none" strike="noStrike" kern="1200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5,05 RESMAS</a:t>
                      </a:r>
                    </a:p>
                  </a:txBody>
                  <a:tcPr marL="0" marR="0" marT="0" marB="0" anchor="ctr"/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8,39 RESMAS </a:t>
                      </a:r>
                    </a:p>
                  </a:txBody>
                  <a:tcPr marL="0" marR="0" marT="0" marB="0" anchor="ctr"/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s-CO" sz="1600" b="1" i="0" u="none" strike="noStrike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12 RESMAS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931087093"/>
                  </a:ext>
                </a:extLst>
              </a:tr>
              <a:tr h="311501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FEBRERO</a:t>
                      </a: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02686225"/>
                  </a:ext>
                </a:extLst>
              </a:tr>
              <a:tr h="311501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MARZO</a:t>
                      </a: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17251969"/>
                  </a:ext>
                </a:extLst>
              </a:tr>
              <a:tr h="311501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MX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ABRIL</a:t>
                      </a:r>
                      <a:endParaRPr lang="es-CO" sz="1600" b="1" i="0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s-MX" sz="1600" b="1" i="0" u="none" strike="noStrike" kern="1200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7 RESMAS</a:t>
                      </a:r>
                      <a:endParaRPr lang="es-CO" sz="1600" b="1" i="0" u="none" strike="noStrike" kern="1200" dirty="0">
                        <a:solidFill>
                          <a:srgbClr val="00B05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s-MX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11,45</a:t>
                      </a:r>
                      <a:endParaRPr lang="es-CO" sz="1600" b="1" i="0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sz="1600" b="1" i="0" u="none" strike="noStrike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12 RESMAS</a:t>
                      </a:r>
                    </a:p>
                    <a:p>
                      <a:pPr algn="ctr" fontAlgn="ctr"/>
                      <a:endParaRPr lang="es-CO" sz="1600" b="1" i="0" u="none" strike="noStrike" kern="120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821857650"/>
                  </a:ext>
                </a:extLst>
              </a:tr>
              <a:tr h="311501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MX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MAYO</a:t>
                      </a:r>
                      <a:endParaRPr lang="es-CO" sz="1600" b="1" i="0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s-CO" sz="1600" b="1" i="0" u="none" strike="noStrike" kern="1200" dirty="0">
                        <a:solidFill>
                          <a:srgbClr val="00B05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s-CO" sz="1600" b="1" i="0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s-CO" sz="1600" b="1" i="0" u="none" strike="noStrike" kern="120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656234022"/>
                  </a:ext>
                </a:extLst>
              </a:tr>
              <a:tr h="311501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MX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JUNIO</a:t>
                      </a:r>
                      <a:endParaRPr lang="es-CO" sz="1600" b="1" i="0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s-CO" sz="1600" b="1" i="0" u="none" strike="noStrike" kern="1200" dirty="0">
                        <a:solidFill>
                          <a:srgbClr val="00B05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s-CO" sz="1600" b="1" i="0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s-CO" sz="1600" b="1" i="0" u="none" strike="noStrike" kern="120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418187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499481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F705A7C5-FA69-46AB-83CB-24644552A5D9}"/>
              </a:ext>
            </a:extLst>
          </p:cNvPr>
          <p:cNvSpPr/>
          <p:nvPr/>
        </p:nvSpPr>
        <p:spPr>
          <a:xfrm>
            <a:off x="1524000" y="2483633"/>
            <a:ext cx="9144000" cy="1160838"/>
          </a:xfrm>
          <a:prstGeom prst="rect">
            <a:avLst/>
          </a:prstGeom>
          <a:solidFill>
            <a:srgbClr val="F42F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/>
          </a:p>
        </p:txBody>
      </p:sp>
      <p:sp>
        <p:nvSpPr>
          <p:cNvPr id="3" name="5 CuadroTexto">
            <a:extLst>
              <a:ext uri="{FF2B5EF4-FFF2-40B4-BE49-F238E27FC236}">
                <a16:creationId xmlns:a16="http://schemas.microsoft.com/office/drawing/2014/main" id="{904B0409-6D9E-45F8-81D5-8B8D69425492}"/>
              </a:ext>
            </a:extLst>
          </p:cNvPr>
          <p:cNvSpPr txBox="1"/>
          <p:nvPr/>
        </p:nvSpPr>
        <p:spPr>
          <a:xfrm>
            <a:off x="1541748" y="2659559"/>
            <a:ext cx="9108504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50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Gracias</a:t>
            </a:r>
          </a:p>
        </p:txBody>
      </p:sp>
      <p:sp>
        <p:nvSpPr>
          <p:cNvPr id="4" name="1 CuadroTexto">
            <a:extLst>
              <a:ext uri="{FF2B5EF4-FFF2-40B4-BE49-F238E27FC236}">
                <a16:creationId xmlns:a16="http://schemas.microsoft.com/office/drawing/2014/main" id="{AC607E92-2131-4DF9-A406-F7E9D25FBD66}"/>
              </a:ext>
            </a:extLst>
          </p:cNvPr>
          <p:cNvSpPr txBox="1"/>
          <p:nvPr/>
        </p:nvSpPr>
        <p:spPr>
          <a:xfrm>
            <a:off x="4325178" y="3797275"/>
            <a:ext cx="36004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1200" b="1" dirty="0">
                <a:latin typeface="Verdana" pitchFamily="34" charset="0"/>
                <a:ea typeface="Verdana" pitchFamily="34" charset="0"/>
                <a:cs typeface="Verdana" pitchFamily="34" charset="0"/>
              </a:rPr>
              <a:t>www.dermatologia.gov.co</a:t>
            </a:r>
          </a:p>
          <a:p>
            <a:pPr algn="ctr"/>
            <a:r>
              <a:rPr lang="es-CO" sz="1200" b="1" dirty="0">
                <a:latin typeface="Verdana" pitchFamily="34" charset="0"/>
                <a:ea typeface="Verdana" pitchFamily="34" charset="0"/>
                <a:cs typeface="Verdana" pitchFamily="34" charset="0"/>
              </a:rPr>
              <a:t>Av. 1ª. N° 13A - 61</a:t>
            </a:r>
          </a:p>
          <a:p>
            <a:endParaRPr lang="es-CO" dirty="0"/>
          </a:p>
        </p:txBody>
      </p:sp>
      <p:pic>
        <p:nvPicPr>
          <p:cNvPr id="5" name="Picture 7" descr="Acreditación">
            <a:extLst>
              <a:ext uri="{FF2B5EF4-FFF2-40B4-BE49-F238E27FC236}">
                <a16:creationId xmlns:a16="http://schemas.microsoft.com/office/drawing/2014/main" id="{948F6096-AB7A-41BA-84F0-2B6F2CFA238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9207" y="4436754"/>
            <a:ext cx="551837" cy="8955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Resultado de imagen para FACEBOOK TWITTER INSTAGRAM">
            <a:extLst>
              <a:ext uri="{FF2B5EF4-FFF2-40B4-BE49-F238E27FC236}">
                <a16:creationId xmlns:a16="http://schemas.microsoft.com/office/drawing/2014/main" id="{8D68DA84-CF3C-4EDE-AB9B-EC3F2CC05A9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40" t="31203" r="12747" b="29456"/>
          <a:stretch/>
        </p:blipFill>
        <p:spPr bwMode="auto">
          <a:xfrm>
            <a:off x="1725975" y="254840"/>
            <a:ext cx="1538691" cy="457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ángulo 6">
            <a:extLst>
              <a:ext uri="{FF2B5EF4-FFF2-40B4-BE49-F238E27FC236}">
                <a16:creationId xmlns:a16="http://schemas.microsoft.com/office/drawing/2014/main" id="{6D816E8B-517F-42E3-8740-B4A752704668}"/>
              </a:ext>
            </a:extLst>
          </p:cNvPr>
          <p:cNvSpPr/>
          <p:nvPr/>
        </p:nvSpPr>
        <p:spPr>
          <a:xfrm>
            <a:off x="3264665" y="248913"/>
            <a:ext cx="206146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O" sz="2400" b="1" i="1" dirty="0">
                <a:solidFill>
                  <a:schemeClr val="bg1">
                    <a:lumMod val="50000"/>
                  </a:schemeClr>
                </a:solidFill>
              </a:rPr>
              <a:t>@</a:t>
            </a:r>
            <a:r>
              <a:rPr lang="es-CO" sz="2400" b="1" i="1" dirty="0" err="1">
                <a:solidFill>
                  <a:schemeClr val="bg1">
                    <a:lumMod val="50000"/>
                  </a:schemeClr>
                </a:solidFill>
              </a:rPr>
              <a:t>DermaLleras</a:t>
            </a:r>
            <a:endParaRPr lang="es-CO" sz="2400" b="1" i="1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0155532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18216</TotalTime>
  <Words>728</Words>
  <Application>Microsoft Office PowerPoint</Application>
  <PresentationFormat>Panorámica</PresentationFormat>
  <Paragraphs>370</Paragraphs>
  <Slides>10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10</vt:i4>
      </vt:variant>
    </vt:vector>
  </HeadingPairs>
  <TitlesOfParts>
    <vt:vector size="16" baseType="lpstr">
      <vt:lpstr>Arial</vt:lpstr>
      <vt:lpstr>Arial1</vt:lpstr>
      <vt:lpstr>Calibri</vt:lpstr>
      <vt:lpstr>Calibri Light</vt:lpstr>
      <vt:lpstr>Verdana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Raúl Andrés Ruiz Pinzón</dc:creator>
  <cp:lastModifiedBy>Cristian Darío Suárez Bohórquez</cp:lastModifiedBy>
  <cp:revision>398</cp:revision>
  <dcterms:created xsi:type="dcterms:W3CDTF">2019-01-21T16:19:17Z</dcterms:created>
  <dcterms:modified xsi:type="dcterms:W3CDTF">2020-08-28T21:53:16Z</dcterms:modified>
</cp:coreProperties>
</file>