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56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4" autoAdjust="0"/>
    <p:restoredTop sz="94660"/>
  </p:normalViewPr>
  <p:slideViewPr>
    <p:cSldViewPr snapToGrid="0">
      <p:cViewPr varScale="1">
        <p:scale>
          <a:sx n="68" d="100"/>
          <a:sy n="68" d="100"/>
        </p:scale>
        <p:origin x="6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2019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ATURNO02\Gesti&#243;n%20Ambiental\5000-98.1%20REGISTROS%20Y%20CONTROLES%20DE%20GESTI&#211;N%20AMBIENTAL\5000-98.4%20CONTROLES%20OPERACIONALES\Control%20suministro%20de%20papel\2019\Consumo%20de%20papel%20Chapinero%202019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 dirty="0"/>
              <a:t>Consumo Segundo Trimestre-Sede</a:t>
            </a:r>
            <a:r>
              <a:rPr lang="es-CO" baseline="0" dirty="0"/>
              <a:t> principal</a:t>
            </a:r>
            <a:endParaRPr lang="es-CO" dirty="0"/>
          </a:p>
        </c:rich>
      </c:tx>
      <c:layout>
        <c:manualLayout>
          <c:xMode val="edge"/>
          <c:yMode val="edge"/>
          <c:x val="0.12873462479457357"/>
          <c:y val="7.0255097920117185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3.0540078442311717E-2"/>
          <c:y val="0.15740999824525626"/>
          <c:w val="0.96181878081470962"/>
          <c:h val="0.56627812499999997"/>
        </c:manualLayout>
      </c:layout>
      <c:barChart>
        <c:barDir val="col"/>
        <c:grouping val="clustered"/>
        <c:varyColors val="0"/>
        <c:ser>
          <c:idx val="0"/>
          <c:order val="0"/>
          <c:tx>
            <c:v>Trimestre I</c:v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2019'!$E$13:$E$21</c:f>
              <c:numCache>
                <c:formatCode>0</c:formatCode>
                <c:ptCount val="9"/>
                <c:pt idx="0">
                  <c:v>22</c:v>
                </c:pt>
                <c:pt idx="1">
                  <c:v>99</c:v>
                </c:pt>
                <c:pt idx="2">
                  <c:v>7</c:v>
                </c:pt>
                <c:pt idx="3">
                  <c:v>12.5</c:v>
                </c:pt>
                <c:pt idx="4">
                  <c:v>15.5</c:v>
                </c:pt>
                <c:pt idx="5">
                  <c:v>81.56</c:v>
                </c:pt>
                <c:pt idx="6">
                  <c:v>29</c:v>
                </c:pt>
                <c:pt idx="7">
                  <c:v>13</c:v>
                </c:pt>
                <c:pt idx="8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41-4F64-A9A4-B55CDFC8A214}"/>
            </c:ext>
          </c:extLst>
        </c:ser>
        <c:ser>
          <c:idx val="3"/>
          <c:order val="1"/>
          <c:tx>
            <c:v>Trimestre II</c:v>
          </c:tx>
          <c:invertIfNegative val="0"/>
          <c:dLbls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2019'!$A$13:$A$21</c:f>
              <c:strCache>
                <c:ptCount val="9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DIRECCIÓN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2019'!$I$13:$I$21</c:f>
              <c:numCache>
                <c:formatCode>0</c:formatCode>
                <c:ptCount val="9"/>
                <c:pt idx="0">
                  <c:v>14</c:v>
                </c:pt>
                <c:pt idx="1">
                  <c:v>80</c:v>
                </c:pt>
                <c:pt idx="2">
                  <c:v>8</c:v>
                </c:pt>
                <c:pt idx="3">
                  <c:v>10</c:v>
                </c:pt>
                <c:pt idx="4">
                  <c:v>13</c:v>
                </c:pt>
                <c:pt idx="5">
                  <c:v>76.959999999999994</c:v>
                </c:pt>
                <c:pt idx="6">
                  <c:v>20</c:v>
                </c:pt>
                <c:pt idx="7">
                  <c:v>8</c:v>
                </c:pt>
                <c:pt idx="8">
                  <c:v>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B41-4F64-A9A4-B55CDFC8A2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42025616"/>
        <c:axId val="1"/>
      </c:barChart>
      <c:catAx>
        <c:axId val="642025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90"/>
        </c:scaling>
        <c:delete val="0"/>
        <c:axPos val="l"/>
        <c:numFmt formatCode="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6420256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5425684101307233"/>
          <c:y val="0.91686247833935119"/>
          <c:w val="0.66841709302466223"/>
          <c:h val="6.733921682608468E-2"/>
        </c:manualLayout>
      </c:layout>
      <c:overlay val="0"/>
      <c:txPr>
        <a:bodyPr/>
        <a:lstStyle/>
        <a:p>
          <a:pPr>
            <a:defRPr sz="20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s-CO" dirty="0"/>
              <a:t>Consumo Segundo Trimestre-Sede</a:t>
            </a:r>
            <a:r>
              <a:rPr lang="es-CO" baseline="0" dirty="0"/>
              <a:t>  chapinero</a:t>
            </a:r>
            <a:endParaRPr lang="es-CO" dirty="0"/>
          </a:p>
        </c:rich>
      </c:tx>
      <c:layout>
        <c:manualLayout>
          <c:xMode val="edge"/>
          <c:yMode val="edge"/>
          <c:x val="0.20028439092172301"/>
          <c:y val="8.8008800880088004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3.0540078442311717E-2"/>
          <c:y val="0.15740999824525626"/>
          <c:w val="0.96181878081470962"/>
          <c:h val="0.56627812499999997"/>
        </c:manualLayout>
      </c:layout>
      <c:barChart>
        <c:barDir val="col"/>
        <c:grouping val="clustered"/>
        <c:varyColors val="0"/>
        <c:ser>
          <c:idx val="0"/>
          <c:order val="0"/>
          <c:tx>
            <c:v>Trimestre I</c:v>
          </c:tx>
          <c:invertIfNegative val="0"/>
          <c:cat>
            <c:strRef>
              <c:f>'Consumo papel 2019'!$A$13:$A$19</c:f>
              <c:strCache>
                <c:ptCount val="7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DIRECCIÓN</c:v>
                </c:pt>
                <c:pt idx="4">
                  <c:v>SAF</c:v>
                </c:pt>
                <c:pt idx="5">
                  <c:v>FARMACIA</c:v>
                </c:pt>
                <c:pt idx="6">
                  <c:v>BIOPSIAS Y PROCEDIMIENTOS</c:v>
                </c:pt>
              </c:strCache>
            </c:strRef>
          </c:cat>
          <c:val>
            <c:numRef>
              <c:f>'Consumo papel 2019'!$E$13:$E$18</c:f>
            </c:numRef>
          </c:val>
          <c:extLst>
            <c:ext xmlns:c16="http://schemas.microsoft.com/office/drawing/2014/chart" uri="{C3380CC4-5D6E-409C-BE32-E72D297353CC}">
              <c16:uniqueId val="{00000000-A307-42A8-B098-8AF81D36EF42}"/>
            </c:ext>
          </c:extLst>
        </c:ser>
        <c:ser>
          <c:idx val="3"/>
          <c:order val="1"/>
          <c:tx>
            <c:v>Trimestre II</c:v>
          </c:tx>
          <c:invertIfNegative val="0"/>
          <c:dLbls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2019'!$A$13:$A$19</c:f>
              <c:strCache>
                <c:ptCount val="7"/>
                <c:pt idx="0">
                  <c:v>SIAU</c:v>
                </c:pt>
                <c:pt idx="1">
                  <c:v>CONSULTA EX</c:v>
                </c:pt>
                <c:pt idx="2">
                  <c:v>LABORATORIO</c:v>
                </c:pt>
                <c:pt idx="3">
                  <c:v>DIRECCIÓN</c:v>
                </c:pt>
                <c:pt idx="4">
                  <c:v>SAF</c:v>
                </c:pt>
                <c:pt idx="5">
                  <c:v>FARMACIA</c:v>
                </c:pt>
                <c:pt idx="6">
                  <c:v>BIOPSIAS Y PROCEDIMIENTOS</c:v>
                </c:pt>
              </c:strCache>
            </c:strRef>
          </c:cat>
          <c:val>
            <c:numRef>
              <c:f>'Consumo papel 2019'!$I$13:$I$19</c:f>
              <c:numCache>
                <c:formatCode>0.00</c:formatCode>
                <c:ptCount val="7"/>
                <c:pt idx="0">
                  <c:v>5</c:v>
                </c:pt>
                <c:pt idx="1">
                  <c:v>14</c:v>
                </c:pt>
                <c:pt idx="2">
                  <c:v>0</c:v>
                </c:pt>
                <c:pt idx="3">
                  <c:v>1</c:v>
                </c:pt>
                <c:pt idx="4">
                  <c:v>9</c:v>
                </c:pt>
                <c:pt idx="5">
                  <c:v>8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07-42A8-B098-8AF81D36E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1851752"/>
        <c:axId val="1"/>
      </c:barChart>
      <c:catAx>
        <c:axId val="421851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90"/>
        </c:scaling>
        <c:delete val="0"/>
        <c:axPos val="l"/>
        <c:numFmt formatCode="0.0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s-CO"/>
          </a:p>
        </c:txPr>
        <c:crossAx val="421851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s-CO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544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080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05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351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82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41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266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752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919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1774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38773-1701-44EE-9874-B744038E9427}" type="datetimeFigureOut">
              <a:rPr lang="es-CO" smtClean="0"/>
              <a:t>4/09/2019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81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ED71826-19EF-48BE-9C6E-BB80CD0EBCF5}"/>
              </a:ext>
            </a:extLst>
          </p:cNvPr>
          <p:cNvSpPr/>
          <p:nvPr/>
        </p:nvSpPr>
        <p:spPr>
          <a:xfrm>
            <a:off x="0" y="0"/>
            <a:ext cx="6657370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C7F676-5BAA-448D-A2A2-653386632723}"/>
              </a:ext>
            </a:extLst>
          </p:cNvPr>
          <p:cNvSpPr/>
          <p:nvPr/>
        </p:nvSpPr>
        <p:spPr>
          <a:xfrm>
            <a:off x="6657370" y="0"/>
            <a:ext cx="5534630" cy="6858000"/>
          </a:xfrm>
          <a:prstGeom prst="rect">
            <a:avLst/>
          </a:prstGeom>
          <a:solidFill>
            <a:srgbClr val="E2E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215CBE1-8F72-4221-8BED-4D1CA3BA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64" y="1061961"/>
            <a:ext cx="5093009" cy="110446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C20DB44-897D-44F9-8FF6-4CEF3ED68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824" y="6012027"/>
            <a:ext cx="4359554" cy="72823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064033C-5DF2-4F83-9E04-EB0E925F3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203" b="82422" l="35798" r="68375">
                        <a14:foregroundMark x1="52416" y1="9635" x2="52416" y2="9635"/>
                        <a14:foregroundMark x1="52416" y1="9635" x2="52416" y2="9635"/>
                        <a14:foregroundMark x1="50732" y1="33333" x2="50732" y2="33333"/>
                        <a14:foregroundMark x1="41142" y1="45964" x2="41142" y2="45964"/>
                        <a14:foregroundMark x1="43997" y1="49479" x2="43997" y2="49479"/>
                        <a14:foregroundMark x1="48755" y1="47917" x2="48755" y2="47917"/>
                        <a14:foregroundMark x1="57321" y1="60547" x2="57321" y2="60547"/>
                        <a14:foregroundMark x1="57321" y1="60547" x2="57321" y2="60547"/>
                        <a14:foregroundMark x1="56149" y1="52474" x2="56149" y2="52474"/>
                        <a14:foregroundMark x1="56149" y1="52474" x2="56149" y2="52474"/>
                        <a14:foregroundMark x1="41581" y1="48568" x2="41581" y2="48568"/>
                        <a14:foregroundMark x1="41362" y1="48438" x2="41362" y2="48438"/>
                        <a14:foregroundMark x1="39092" y1="64974" x2="39092" y2="64974"/>
                        <a14:foregroundMark x1="39092" y1="64974" x2="39092" y2="64974"/>
                        <a14:foregroundMark x1="40044" y1="58724" x2="40044" y2="58724"/>
                        <a14:foregroundMark x1="38799" y1="57422" x2="38799" y2="57422"/>
                        <a14:foregroundMark x1="38799" y1="57422" x2="38799" y2="57422"/>
                        <a14:foregroundMark x1="40264" y1="52995" x2="40264" y2="52995"/>
                        <a14:foregroundMark x1="40264" y1="52995" x2="40264" y2="52995"/>
                        <a14:foregroundMark x1="46559" y1="38411" x2="46559" y2="38411"/>
                        <a14:foregroundMark x1="42020" y1="45443" x2="42020" y2="45443"/>
                        <a14:foregroundMark x1="42020" y1="45443" x2="42020" y2="45443"/>
                        <a14:foregroundMark x1="44510" y1="61719" x2="44510" y2="61719"/>
                        <a14:foregroundMark x1="44436" y1="61979" x2="44436" y2="61979"/>
                        <a14:foregroundMark x1="44143" y1="47135" x2="44143" y2="47135"/>
                        <a14:foregroundMark x1="44143" y1="47135" x2="44143" y2="47135"/>
                        <a14:foregroundMark x1="42533" y1="61068" x2="42533" y2="61068"/>
                        <a14:foregroundMark x1="42533" y1="61068" x2="42533" y2="61068"/>
                        <a14:foregroundMark x1="40556" y1="70182" x2="40556" y2="70182"/>
                        <a14:foregroundMark x1="40556" y1="70182" x2="40556" y2="70182"/>
                        <a14:foregroundMark x1="40190" y1="72526" x2="40190" y2="72526"/>
                        <a14:foregroundMark x1="40190" y1="72526" x2="40190" y2="72526"/>
                        <a14:foregroundMark x1="62592" y1="61198" x2="62592" y2="61198"/>
                        <a14:foregroundMark x1="62592" y1="61198" x2="62592" y2="61198"/>
                        <a14:foregroundMark x1="65300" y1="53906" x2="65300" y2="53906"/>
                        <a14:foregroundMark x1="65300" y1="53906" x2="65300" y2="53906"/>
                        <a14:foregroundMark x1="65593" y1="54036" x2="65593" y2="54036"/>
                        <a14:foregroundMark x1="65593" y1="54036" x2="65593" y2="54036"/>
                        <a14:foregroundMark x1="68521" y1="41536" x2="68521" y2="41536"/>
                        <a14:foregroundMark x1="68521" y1="41536" x2="68521" y2="41536"/>
                        <a14:foregroundMark x1="63543" y1="33333" x2="63543" y2="33333"/>
                        <a14:foregroundMark x1="63543" y1="33333" x2="63543" y2="33333"/>
                        <a14:foregroundMark x1="63470" y1="36458" x2="63470" y2="36458"/>
                        <a14:foregroundMark x1="63470" y1="36458" x2="63470" y2="36458"/>
                        <a14:foregroundMark x1="63250" y1="34375" x2="63250" y2="34375"/>
                        <a14:foregroundMark x1="63250" y1="34375" x2="63250" y2="34375"/>
                        <a14:foregroundMark x1="64275" y1="34766" x2="64275" y2="34766"/>
                        <a14:foregroundMark x1="64275" y1="34766" x2="64275" y2="34766"/>
                        <a14:foregroundMark x1="61859" y1="33464" x2="61859" y2="33464"/>
                        <a14:foregroundMark x1="62958" y1="32422" x2="62958" y2="32422"/>
                        <a14:foregroundMark x1="67204" y1="52474" x2="67204" y2="52474"/>
                        <a14:foregroundMark x1="67204" y1="52474" x2="67204" y2="52474"/>
                        <a14:foregroundMark x1="64641" y1="57943" x2="64641" y2="57943"/>
                        <a14:foregroundMark x1="64641" y1="57943" x2="64641" y2="57943"/>
                        <a14:foregroundMark x1="64422" y1="62240" x2="64422" y2="62240"/>
                        <a14:foregroundMark x1="60615" y1="64063" x2="60615" y2="64063"/>
                        <a14:foregroundMark x1="61713" y1="63151" x2="61713" y2="63151"/>
                        <a14:foregroundMark x1="61713" y1="63151" x2="61713" y2="63151"/>
                        <a14:foregroundMark x1="56076" y1="57943" x2="56076" y2="57943"/>
                        <a14:foregroundMark x1="56076" y1="57943" x2="56076" y2="57943"/>
                        <a14:foregroundMark x1="59810" y1="55078" x2="59810" y2="55078"/>
                        <a14:foregroundMark x1="59810" y1="55078" x2="59810" y2="55078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5930" y1="58203" x2="55930" y2="58203"/>
                        <a14:foregroundMark x1="59517" y1="55469" x2="59517" y2="55469"/>
                        <a14:foregroundMark x1="59517" y1="55469" x2="59517" y2="55469"/>
                        <a14:foregroundMark x1="55930" y1="57682" x2="55930" y2="57682"/>
                        <a14:foregroundMark x1="57247" y1="71224" x2="57247" y2="71224"/>
                        <a14:foregroundMark x1="57247" y1="71224" x2="57247" y2="71224"/>
                        <a14:foregroundMark x1="43045" y1="81901" x2="43045" y2="81901"/>
                        <a14:foregroundMark x1="43045" y1="81901" x2="43045" y2="81901"/>
                        <a14:foregroundMark x1="35944" y1="64193" x2="35944" y2="64193"/>
                        <a14:foregroundMark x1="49854" y1="12240" x2="49854" y2="12240"/>
                        <a14:foregroundMark x1="49854" y1="12240" x2="49854" y2="12240"/>
                        <a14:foregroundMark x1="51245" y1="10286" x2="51245" y2="10286"/>
                        <a14:foregroundMark x1="51245" y1="10286" x2="51245" y2="10286"/>
                        <a14:foregroundMark x1="46193" y1="10286" x2="46193" y2="10286"/>
                        <a14:foregroundMark x1="46193" y1="10286" x2="46193" y2="10286"/>
                        <a14:foregroundMark x1="41947" y1="15104" x2="41947" y2="15104"/>
                        <a14:foregroundMark x1="41947" y1="15104" x2="41947" y2="15104"/>
                        <a14:foregroundMark x1="44729" y1="12240" x2="44729" y2="12240"/>
                        <a14:foregroundMark x1="44729" y1="12240" x2="44729" y2="12240"/>
                        <a14:foregroundMark x1="49927" y1="9115" x2="49927" y2="9115"/>
                        <a14:foregroundMark x1="49927" y1="9115" x2="49927" y2="9115"/>
                        <a14:foregroundMark x1="49927" y1="9115" x2="49927" y2="9115"/>
                        <a14:foregroundMark x1="54392" y1="8984" x2="54392" y2="8984"/>
                        <a14:foregroundMark x1="55271" y1="9766" x2="55271" y2="9766"/>
                        <a14:foregroundMark x1="53001" y1="8203" x2="53001" y2="8203"/>
                        <a14:foregroundMark x1="58346" y1="10286" x2="58346" y2="10286"/>
                        <a14:foregroundMark x1="55637" y1="22917" x2="55637" y2="22917"/>
                        <a14:foregroundMark x1="40483" y1="60547" x2="40483" y2="60547"/>
                        <a14:backgroundMark x1="61786" y1="31771" x2="61786" y2="31771"/>
                      </a14:backgroundRemoval>
                    </a14:imgEffect>
                  </a14:imgLayer>
                </a14:imgProps>
              </a:ext>
            </a:extLst>
          </a:blip>
          <a:srcRect l="34062" t="5257" r="29063" b="8591"/>
          <a:stretch/>
        </p:blipFill>
        <p:spPr>
          <a:xfrm>
            <a:off x="2793549" y="2647937"/>
            <a:ext cx="2838247" cy="3728206"/>
          </a:xfrm>
          <a:prstGeom prst="rect">
            <a:avLst/>
          </a:prstGeom>
        </p:spPr>
      </p:pic>
      <p:pic>
        <p:nvPicPr>
          <p:cNvPr id="8" name="Picture 4" descr="Resultado de imagen para medio ambiente gif">
            <a:extLst>
              <a:ext uri="{FF2B5EF4-FFF2-40B4-BE49-F238E27FC236}">
                <a16:creationId xmlns:a16="http://schemas.microsoft.com/office/drawing/2014/main" id="{94718911-3633-41C5-B4F0-445BB469B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25" b="89825" l="6500" r="92250">
                        <a14:foregroundMark x1="92250" y1="66316" x2="92250" y2="66316"/>
                        <a14:foregroundMark x1="92250" y1="66316" x2="92250" y2="66316"/>
                        <a14:foregroundMark x1="18750" y1="63158" x2="18750" y2="63158"/>
                        <a14:foregroundMark x1="18750" y1="63158" x2="18750" y2="63158"/>
                        <a14:foregroundMark x1="6500" y1="66316" x2="6500" y2="66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982" y="2773185"/>
            <a:ext cx="4242602" cy="302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60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0BAEB3FF-85CC-4001-91F6-6857F1991B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391681"/>
              </p:ext>
            </p:extLst>
          </p:nvPr>
        </p:nvGraphicFramePr>
        <p:xfrm>
          <a:off x="628845" y="2445214"/>
          <a:ext cx="5575007" cy="32446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71206">
                  <a:extLst>
                    <a:ext uri="{9D8B030D-6E8A-4147-A177-3AD203B41FA5}">
                      <a16:colId xmlns:a16="http://schemas.microsoft.com/office/drawing/2014/main" val="3952858868"/>
                    </a:ext>
                  </a:extLst>
                </a:gridCol>
                <a:gridCol w="1318168">
                  <a:extLst>
                    <a:ext uri="{9D8B030D-6E8A-4147-A177-3AD203B41FA5}">
                      <a16:colId xmlns:a16="http://schemas.microsoft.com/office/drawing/2014/main" val="244335152"/>
                    </a:ext>
                  </a:extLst>
                </a:gridCol>
                <a:gridCol w="1451196">
                  <a:extLst>
                    <a:ext uri="{9D8B030D-6E8A-4147-A177-3AD203B41FA5}">
                      <a16:colId xmlns:a16="http://schemas.microsoft.com/office/drawing/2014/main" val="659835725"/>
                    </a:ext>
                  </a:extLst>
                </a:gridCol>
                <a:gridCol w="834437">
                  <a:extLst>
                    <a:ext uri="{9D8B030D-6E8A-4147-A177-3AD203B41FA5}">
                      <a16:colId xmlns:a16="http://schemas.microsoft.com/office/drawing/2014/main" val="2434112476"/>
                    </a:ext>
                  </a:extLst>
                </a:gridCol>
              </a:tblGrid>
              <a:tr h="648933"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INCIDENTES RELACIONADOS CON EL MANEJO DE SUSTANCIAS QUÍMICAS-SEDE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8603529"/>
                  </a:ext>
                </a:extLst>
              </a:tr>
              <a:tr h="64893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6570593"/>
                  </a:ext>
                </a:extLst>
              </a:tr>
              <a:tr h="3244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66715963"/>
                  </a:ext>
                </a:extLst>
              </a:tr>
              <a:tr h="3244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946886"/>
                  </a:ext>
                </a:extLst>
              </a:tr>
              <a:tr h="3244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94620"/>
                  </a:ext>
                </a:extLst>
              </a:tr>
              <a:tr h="3244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78187057"/>
                  </a:ext>
                </a:extLst>
              </a:tr>
              <a:tr h="3244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79357"/>
                  </a:ext>
                </a:extLst>
              </a:tr>
              <a:tr h="324467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002755"/>
                  </a:ext>
                </a:extLst>
              </a:tr>
            </a:tbl>
          </a:graphicData>
        </a:graphic>
      </p:graphicFrame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F6D6E24-8B84-43E0-98F7-15E502762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070240"/>
              </p:ext>
            </p:extLst>
          </p:nvPr>
        </p:nvGraphicFramePr>
        <p:xfrm>
          <a:off x="6509141" y="2445214"/>
          <a:ext cx="5054015" cy="32446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86994">
                  <a:extLst>
                    <a:ext uri="{9D8B030D-6E8A-4147-A177-3AD203B41FA5}">
                      <a16:colId xmlns:a16="http://schemas.microsoft.com/office/drawing/2014/main" val="3436297871"/>
                    </a:ext>
                  </a:extLst>
                </a:gridCol>
                <a:gridCol w="1194984">
                  <a:extLst>
                    <a:ext uri="{9D8B030D-6E8A-4147-A177-3AD203B41FA5}">
                      <a16:colId xmlns:a16="http://schemas.microsoft.com/office/drawing/2014/main" val="805489549"/>
                    </a:ext>
                  </a:extLst>
                </a:gridCol>
                <a:gridCol w="1315579">
                  <a:extLst>
                    <a:ext uri="{9D8B030D-6E8A-4147-A177-3AD203B41FA5}">
                      <a16:colId xmlns:a16="http://schemas.microsoft.com/office/drawing/2014/main" val="2634208149"/>
                    </a:ext>
                  </a:extLst>
                </a:gridCol>
                <a:gridCol w="756458">
                  <a:extLst>
                    <a:ext uri="{9D8B030D-6E8A-4147-A177-3AD203B41FA5}">
                      <a16:colId xmlns:a16="http://schemas.microsoft.com/office/drawing/2014/main" val="3247698018"/>
                    </a:ext>
                  </a:extLst>
                </a:gridCol>
              </a:tblGrid>
              <a:tr h="884909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INCIDENTES RELACIONADOS CON EL MANEJO DE SUSTANCIAS QUÍMICAS-SEDE CHAPINERO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6232902"/>
                  </a:ext>
                </a:extLst>
              </a:tr>
              <a:tr h="58994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45930901"/>
                  </a:ext>
                </a:extLst>
              </a:tr>
              <a:tr h="2949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7309615"/>
                  </a:ext>
                </a:extLst>
              </a:tr>
              <a:tr h="2949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17192"/>
                  </a:ext>
                </a:extLst>
              </a:tr>
              <a:tr h="2949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9078442"/>
                  </a:ext>
                </a:extLst>
              </a:tr>
              <a:tr h="2949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94483680"/>
                  </a:ext>
                </a:extLst>
              </a:tr>
              <a:tr h="2949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4148124"/>
                  </a:ext>
                </a:extLst>
              </a:tr>
              <a:tr h="2949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5401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779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45EB3D1-A0D0-4A42-BB41-7D511ADCFA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17001"/>
              </p:ext>
            </p:extLst>
          </p:nvPr>
        </p:nvGraphicFramePr>
        <p:xfrm>
          <a:off x="637735" y="2087880"/>
          <a:ext cx="5458264" cy="38920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9928">
                  <a:extLst>
                    <a:ext uri="{9D8B030D-6E8A-4147-A177-3AD203B41FA5}">
                      <a16:colId xmlns:a16="http://schemas.microsoft.com/office/drawing/2014/main" val="2538430161"/>
                    </a:ext>
                  </a:extLst>
                </a:gridCol>
                <a:gridCol w="1290566">
                  <a:extLst>
                    <a:ext uri="{9D8B030D-6E8A-4147-A177-3AD203B41FA5}">
                      <a16:colId xmlns:a16="http://schemas.microsoft.com/office/drawing/2014/main" val="927841420"/>
                    </a:ext>
                  </a:extLst>
                </a:gridCol>
                <a:gridCol w="1420806">
                  <a:extLst>
                    <a:ext uri="{9D8B030D-6E8A-4147-A177-3AD203B41FA5}">
                      <a16:colId xmlns:a16="http://schemas.microsoft.com/office/drawing/2014/main" val="3728610058"/>
                    </a:ext>
                  </a:extLst>
                </a:gridCol>
                <a:gridCol w="816964">
                  <a:extLst>
                    <a:ext uri="{9D8B030D-6E8A-4147-A177-3AD203B41FA5}">
                      <a16:colId xmlns:a16="http://schemas.microsoft.com/office/drawing/2014/main" val="3891528579"/>
                    </a:ext>
                  </a:extLst>
                </a:gridCol>
              </a:tblGrid>
              <a:tr h="987899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PRINCIPAL</a:t>
                      </a:r>
                    </a:p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53426403"/>
                  </a:ext>
                </a:extLst>
              </a:tr>
              <a:tr h="666005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MES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ACTUAL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ANTERIOR</a:t>
                      </a:r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META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6666955"/>
                  </a:ext>
                </a:extLst>
              </a:tr>
              <a:tr h="373022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ENERO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99%</a:t>
                      </a:r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100%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40122345"/>
                  </a:ext>
                </a:extLst>
              </a:tr>
              <a:tr h="373022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FEBRERO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5396"/>
                  </a:ext>
                </a:extLst>
              </a:tr>
              <a:tr h="373022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MARZO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45579"/>
                  </a:ext>
                </a:extLst>
              </a:tr>
              <a:tr h="373022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ABRIL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100%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98%</a:t>
                      </a:r>
                      <a:endParaRPr lang="es-CO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1379937"/>
                  </a:ext>
                </a:extLst>
              </a:tr>
              <a:tr h="373022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MAYO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281217"/>
                  </a:ext>
                </a:extLst>
              </a:tr>
              <a:tr h="373022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JUNIO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063239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9D8713B-2A6F-4BAB-988B-A3B094FADE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650171"/>
              </p:ext>
            </p:extLst>
          </p:nvPr>
        </p:nvGraphicFramePr>
        <p:xfrm>
          <a:off x="6485207" y="2087880"/>
          <a:ext cx="5458264" cy="38920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298">
                  <a:extLst>
                    <a:ext uri="{9D8B030D-6E8A-4147-A177-3AD203B41FA5}">
                      <a16:colId xmlns:a16="http://schemas.microsoft.com/office/drawing/2014/main" val="844401590"/>
                    </a:ext>
                  </a:extLst>
                </a:gridCol>
                <a:gridCol w="1253121">
                  <a:extLst>
                    <a:ext uri="{9D8B030D-6E8A-4147-A177-3AD203B41FA5}">
                      <a16:colId xmlns:a16="http://schemas.microsoft.com/office/drawing/2014/main" val="2300463935"/>
                    </a:ext>
                  </a:extLst>
                </a:gridCol>
                <a:gridCol w="1379585">
                  <a:extLst>
                    <a:ext uri="{9D8B030D-6E8A-4147-A177-3AD203B41FA5}">
                      <a16:colId xmlns:a16="http://schemas.microsoft.com/office/drawing/2014/main" val="3011405169"/>
                    </a:ext>
                  </a:extLst>
                </a:gridCol>
                <a:gridCol w="793260">
                  <a:extLst>
                    <a:ext uri="{9D8B030D-6E8A-4147-A177-3AD203B41FA5}">
                      <a16:colId xmlns:a16="http://schemas.microsoft.com/office/drawing/2014/main" val="2355078732"/>
                    </a:ext>
                  </a:extLst>
                </a:gridCol>
              </a:tblGrid>
              <a:tr h="106146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ADHERENCIA AL MANEJO SEGURO DE SUSTANCIAS QUÍMICAS-SEDE CHAPINERO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09075532"/>
                  </a:ext>
                </a:extLst>
              </a:tr>
              <a:tr h="70764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38578850"/>
                  </a:ext>
                </a:extLst>
              </a:tr>
              <a:tr h="3538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4789906"/>
                  </a:ext>
                </a:extLst>
              </a:tr>
              <a:tr h="3538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8762246"/>
                  </a:ext>
                </a:extLst>
              </a:tr>
              <a:tr h="3538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833663"/>
                  </a:ext>
                </a:extLst>
              </a:tr>
              <a:tr h="3538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75498373"/>
                  </a:ext>
                </a:extLst>
              </a:tr>
              <a:tr h="3538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101814"/>
                  </a:ext>
                </a:extLst>
              </a:tr>
              <a:tr h="3538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161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4426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F9CC663-C6B0-443A-AF65-6A5CE4AFF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49448"/>
              </p:ext>
            </p:extLst>
          </p:nvPr>
        </p:nvGraphicFramePr>
        <p:xfrm>
          <a:off x="271972" y="2785048"/>
          <a:ext cx="5824028" cy="32089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6016">
                  <a:extLst>
                    <a:ext uri="{9D8B030D-6E8A-4147-A177-3AD203B41FA5}">
                      <a16:colId xmlns:a16="http://schemas.microsoft.com/office/drawing/2014/main" val="3264017477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496011908"/>
                    </a:ext>
                  </a:extLst>
                </a:gridCol>
                <a:gridCol w="1773882">
                  <a:extLst>
                    <a:ext uri="{9D8B030D-6E8A-4147-A177-3AD203B41FA5}">
                      <a16:colId xmlns:a16="http://schemas.microsoft.com/office/drawing/2014/main" val="2954234205"/>
                    </a:ext>
                  </a:extLst>
                </a:gridCol>
                <a:gridCol w="1093672">
                  <a:extLst>
                    <a:ext uri="{9D8B030D-6E8A-4147-A177-3AD203B41FA5}">
                      <a16:colId xmlns:a16="http://schemas.microsoft.com/office/drawing/2014/main" val="1324998630"/>
                    </a:ext>
                  </a:extLst>
                </a:gridCol>
              </a:tblGrid>
              <a:tr h="65228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</a:rPr>
                        <a:t>CONSUMO DE AGUA –SEDE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6686555"/>
                  </a:ext>
                </a:extLst>
              </a:tr>
              <a:tr h="65228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</a:t>
                      </a:r>
                    </a:p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85257129"/>
                  </a:ext>
                </a:extLst>
              </a:tr>
              <a:tr h="31740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0,034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0,022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17677604"/>
                  </a:ext>
                </a:extLst>
              </a:tr>
              <a:tr h="31740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0,021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3271435"/>
                  </a:ext>
                </a:extLst>
              </a:tr>
              <a:tr h="31740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0,020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0,029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8724982"/>
                  </a:ext>
                </a:extLst>
              </a:tr>
              <a:tr h="31740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0,048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0,017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16359337"/>
                  </a:ext>
                </a:extLst>
              </a:tr>
              <a:tr h="31740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0,041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0,022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5031551"/>
                  </a:ext>
                </a:extLst>
              </a:tr>
              <a:tr h="317404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0,032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0,028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0,033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0893033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FE1D6CC4-AEA0-4BD9-ADA3-B89B2C17E2FE}"/>
              </a:ext>
            </a:extLst>
          </p:cNvPr>
          <p:cNvSpPr txBox="1"/>
          <p:nvPr/>
        </p:nvSpPr>
        <p:spPr>
          <a:xfrm>
            <a:off x="4499315" y="1822123"/>
            <a:ext cx="31933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METRO CÚBICO /SERVICIOS PRESTADOS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7F19C079-56FF-4777-8561-32C353201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491490"/>
              </p:ext>
            </p:extLst>
          </p:nvPr>
        </p:nvGraphicFramePr>
        <p:xfrm>
          <a:off x="6481006" y="2785048"/>
          <a:ext cx="4970095" cy="32089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5527">
                  <a:extLst>
                    <a:ext uri="{9D8B030D-6E8A-4147-A177-3AD203B41FA5}">
                      <a16:colId xmlns:a16="http://schemas.microsoft.com/office/drawing/2014/main" val="3515714231"/>
                    </a:ext>
                  </a:extLst>
                </a:gridCol>
                <a:gridCol w="1306936">
                  <a:extLst>
                    <a:ext uri="{9D8B030D-6E8A-4147-A177-3AD203B41FA5}">
                      <a16:colId xmlns:a16="http://schemas.microsoft.com/office/drawing/2014/main" val="2745625175"/>
                    </a:ext>
                  </a:extLst>
                </a:gridCol>
                <a:gridCol w="1102906">
                  <a:extLst>
                    <a:ext uri="{9D8B030D-6E8A-4147-A177-3AD203B41FA5}">
                      <a16:colId xmlns:a16="http://schemas.microsoft.com/office/drawing/2014/main" val="18222330"/>
                    </a:ext>
                  </a:extLst>
                </a:gridCol>
                <a:gridCol w="934726">
                  <a:extLst>
                    <a:ext uri="{9D8B030D-6E8A-4147-A177-3AD203B41FA5}">
                      <a16:colId xmlns:a16="http://schemas.microsoft.com/office/drawing/2014/main" val="1491963447"/>
                    </a:ext>
                  </a:extLst>
                </a:gridCol>
              </a:tblGrid>
              <a:tr h="641799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AGUA –SEDE CHAPINERO</a:t>
                      </a:r>
                    </a:p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8934028"/>
                  </a:ext>
                </a:extLst>
              </a:tr>
              <a:tr h="64179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50422331"/>
                  </a:ext>
                </a:extLst>
              </a:tr>
              <a:tr h="3209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17684052"/>
                  </a:ext>
                </a:extLst>
              </a:tr>
              <a:tr h="3209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66831710"/>
                  </a:ext>
                </a:extLst>
              </a:tr>
              <a:tr h="3209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61516133"/>
                  </a:ext>
                </a:extLst>
              </a:tr>
              <a:tr h="3209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8975633"/>
                  </a:ext>
                </a:extLst>
              </a:tr>
              <a:tr h="3209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3581057"/>
                  </a:ext>
                </a:extLst>
              </a:tr>
              <a:tr h="3209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08674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492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6A5D8B12-82C5-42BE-9C16-9588ABF37A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22611"/>
              </p:ext>
            </p:extLst>
          </p:nvPr>
        </p:nvGraphicFramePr>
        <p:xfrm>
          <a:off x="277152" y="2757268"/>
          <a:ext cx="5546872" cy="3137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1258">
                  <a:extLst>
                    <a:ext uri="{9D8B030D-6E8A-4147-A177-3AD203B41FA5}">
                      <a16:colId xmlns:a16="http://schemas.microsoft.com/office/drawing/2014/main" val="1347683820"/>
                    </a:ext>
                  </a:extLst>
                </a:gridCol>
                <a:gridCol w="1311516">
                  <a:extLst>
                    <a:ext uri="{9D8B030D-6E8A-4147-A177-3AD203B41FA5}">
                      <a16:colId xmlns:a16="http://schemas.microsoft.com/office/drawing/2014/main" val="1699189754"/>
                    </a:ext>
                  </a:extLst>
                </a:gridCol>
                <a:gridCol w="1443872">
                  <a:extLst>
                    <a:ext uri="{9D8B030D-6E8A-4147-A177-3AD203B41FA5}">
                      <a16:colId xmlns:a16="http://schemas.microsoft.com/office/drawing/2014/main" val="2227398466"/>
                    </a:ext>
                  </a:extLst>
                </a:gridCol>
                <a:gridCol w="830226">
                  <a:extLst>
                    <a:ext uri="{9D8B030D-6E8A-4147-A177-3AD203B41FA5}">
                      <a16:colId xmlns:a16="http://schemas.microsoft.com/office/drawing/2014/main" val="1635882507"/>
                    </a:ext>
                  </a:extLst>
                </a:gridCol>
              </a:tblGrid>
              <a:tr h="761071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/h/usuario)-SEDE PRINCIPAL</a:t>
                      </a:r>
                    </a:p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7588472"/>
                  </a:ext>
                </a:extLst>
              </a:tr>
              <a:tr h="59400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4759716"/>
                  </a:ext>
                </a:extLst>
              </a:tr>
              <a:tr h="2970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1,68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1294446"/>
                  </a:ext>
                </a:extLst>
              </a:tr>
              <a:tr h="2970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1,89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0877250"/>
                  </a:ext>
                </a:extLst>
              </a:tr>
              <a:tr h="2970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1,75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1,86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0599404"/>
                  </a:ext>
                </a:extLst>
              </a:tr>
              <a:tr h="2970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1,64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1,47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271062"/>
                  </a:ext>
                </a:extLst>
              </a:tr>
              <a:tr h="2970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2,05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1,63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85106741"/>
                  </a:ext>
                </a:extLst>
              </a:tr>
              <a:tr h="2970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1,59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1,67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1,76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62433385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4152AC00-9F6E-41A8-BA9D-BF0A2EF03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644716"/>
              </p:ext>
            </p:extLst>
          </p:nvPr>
        </p:nvGraphicFramePr>
        <p:xfrm>
          <a:off x="6199164" y="2757267"/>
          <a:ext cx="5069057" cy="3137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92313">
                  <a:extLst>
                    <a:ext uri="{9D8B030D-6E8A-4147-A177-3AD203B41FA5}">
                      <a16:colId xmlns:a16="http://schemas.microsoft.com/office/drawing/2014/main" val="220340748"/>
                    </a:ext>
                  </a:extLst>
                </a:gridCol>
                <a:gridCol w="1198541">
                  <a:extLst>
                    <a:ext uri="{9D8B030D-6E8A-4147-A177-3AD203B41FA5}">
                      <a16:colId xmlns:a16="http://schemas.microsoft.com/office/drawing/2014/main" val="462057088"/>
                    </a:ext>
                  </a:extLst>
                </a:gridCol>
                <a:gridCol w="1319494">
                  <a:extLst>
                    <a:ext uri="{9D8B030D-6E8A-4147-A177-3AD203B41FA5}">
                      <a16:colId xmlns:a16="http://schemas.microsoft.com/office/drawing/2014/main" val="3108790681"/>
                    </a:ext>
                  </a:extLst>
                </a:gridCol>
                <a:gridCol w="758709">
                  <a:extLst>
                    <a:ext uri="{9D8B030D-6E8A-4147-A177-3AD203B41FA5}">
                      <a16:colId xmlns:a16="http://schemas.microsoft.com/office/drawing/2014/main" val="1016584231"/>
                    </a:ext>
                  </a:extLst>
                </a:gridCol>
              </a:tblGrid>
              <a:tr h="62741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CONSUMO DE ENERGÍA(</a:t>
                      </a:r>
                      <a:r>
                        <a:rPr lang="es-CO" sz="16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Kw</a:t>
                      </a: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/h/usuario)-SEDE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41155949"/>
                  </a:ext>
                </a:extLst>
              </a:tr>
              <a:tr h="627418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3358272"/>
                  </a:ext>
                </a:extLst>
              </a:tr>
              <a:tr h="3137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6483774"/>
                  </a:ext>
                </a:extLst>
              </a:tr>
              <a:tr h="3137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4906196"/>
                  </a:ext>
                </a:extLst>
              </a:tr>
              <a:tr h="3137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2525191"/>
                  </a:ext>
                </a:extLst>
              </a:tr>
              <a:tr h="3137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1,55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40528339"/>
                  </a:ext>
                </a:extLst>
              </a:tr>
              <a:tr h="3137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1,26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22227373"/>
                  </a:ext>
                </a:extLst>
              </a:tr>
              <a:tr h="3137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0,94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972406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21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2E723D1-4E8F-4D84-AA19-D4FAC07E52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841677"/>
              </p:ext>
            </p:extLst>
          </p:nvPr>
        </p:nvGraphicFramePr>
        <p:xfrm>
          <a:off x="494908" y="2839110"/>
          <a:ext cx="5221263" cy="2773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7876">
                  <a:extLst>
                    <a:ext uri="{9D8B030D-6E8A-4147-A177-3AD203B41FA5}">
                      <a16:colId xmlns:a16="http://schemas.microsoft.com/office/drawing/2014/main" val="4265047054"/>
                    </a:ext>
                  </a:extLst>
                </a:gridCol>
                <a:gridCol w="1314359">
                  <a:extLst>
                    <a:ext uri="{9D8B030D-6E8A-4147-A177-3AD203B41FA5}">
                      <a16:colId xmlns:a16="http://schemas.microsoft.com/office/drawing/2014/main" val="924993554"/>
                    </a:ext>
                  </a:extLst>
                </a:gridCol>
                <a:gridCol w="1447003">
                  <a:extLst>
                    <a:ext uri="{9D8B030D-6E8A-4147-A177-3AD203B41FA5}">
                      <a16:colId xmlns:a16="http://schemas.microsoft.com/office/drawing/2014/main" val="2141463488"/>
                    </a:ext>
                  </a:extLst>
                </a:gridCol>
                <a:gridCol w="832025">
                  <a:extLst>
                    <a:ext uri="{9D8B030D-6E8A-4147-A177-3AD203B41FA5}">
                      <a16:colId xmlns:a16="http://schemas.microsoft.com/office/drawing/2014/main" val="3779965015"/>
                    </a:ext>
                  </a:extLst>
                </a:gridCol>
              </a:tblGrid>
              <a:tr h="55478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52595862"/>
                  </a:ext>
                </a:extLst>
              </a:tr>
              <a:tr h="5547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ACTUAL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 ANTERIOR</a:t>
                      </a:r>
                      <a:endParaRPr lang="es-CO" sz="16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93602349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12%</a:t>
                      </a:r>
                      <a:endParaRPr lang="es-CO" sz="16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5797113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FEBRERO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84929390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MARZO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4987816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ABRIL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21144738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8218809"/>
                  </a:ext>
                </a:extLst>
              </a:tr>
              <a:tr h="27739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JUNIO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es-CO" sz="16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18%</a:t>
                      </a:r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es-CO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887502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1067435-4D0D-434A-8BFB-2C0A095BCA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548893"/>
              </p:ext>
            </p:extLst>
          </p:nvPr>
        </p:nvGraphicFramePr>
        <p:xfrm>
          <a:off x="6199165" y="2822478"/>
          <a:ext cx="4766799" cy="28435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8742">
                  <a:extLst>
                    <a:ext uri="{9D8B030D-6E8A-4147-A177-3AD203B41FA5}">
                      <a16:colId xmlns:a16="http://schemas.microsoft.com/office/drawing/2014/main" val="591346014"/>
                    </a:ext>
                  </a:extLst>
                </a:gridCol>
                <a:gridCol w="1129525">
                  <a:extLst>
                    <a:ext uri="{9D8B030D-6E8A-4147-A177-3AD203B41FA5}">
                      <a16:colId xmlns:a16="http://schemas.microsoft.com/office/drawing/2014/main" val="4141308694"/>
                    </a:ext>
                  </a:extLst>
                </a:gridCol>
                <a:gridCol w="1243512">
                  <a:extLst>
                    <a:ext uri="{9D8B030D-6E8A-4147-A177-3AD203B41FA5}">
                      <a16:colId xmlns:a16="http://schemas.microsoft.com/office/drawing/2014/main" val="4047483897"/>
                    </a:ext>
                  </a:extLst>
                </a:gridCol>
                <a:gridCol w="715020">
                  <a:extLst>
                    <a:ext uri="{9D8B030D-6E8A-4147-A177-3AD203B41FA5}">
                      <a16:colId xmlns:a16="http://schemas.microsoft.com/office/drawing/2014/main" val="2487451256"/>
                    </a:ext>
                  </a:extLst>
                </a:gridCol>
              </a:tblGrid>
              <a:tr h="68970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GENERACIÓN DE RESIDUOS APROVECHABLES SEDE PRINCIPAL</a:t>
                      </a:r>
                    </a:p>
                    <a:p>
                      <a:pPr algn="ctr" fontAlgn="ctr"/>
                      <a:endParaRPr lang="es-CO" sz="16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6004919"/>
                  </a:ext>
                </a:extLst>
              </a:tr>
              <a:tr h="45980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008289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46214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950974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8301076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172297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5256609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04804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676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FB47FE2B-9306-4512-B1D2-B8B13F816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808013"/>
              </p:ext>
            </p:extLst>
          </p:nvPr>
        </p:nvGraphicFramePr>
        <p:xfrm>
          <a:off x="422031" y="2785402"/>
          <a:ext cx="4905430" cy="2682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7279">
                  <a:extLst>
                    <a:ext uri="{9D8B030D-6E8A-4147-A177-3AD203B41FA5}">
                      <a16:colId xmlns:a16="http://schemas.microsoft.com/office/drawing/2014/main" val="1462689072"/>
                    </a:ext>
                  </a:extLst>
                </a:gridCol>
                <a:gridCol w="1321536">
                  <a:extLst>
                    <a:ext uri="{9D8B030D-6E8A-4147-A177-3AD203B41FA5}">
                      <a16:colId xmlns:a16="http://schemas.microsoft.com/office/drawing/2014/main" val="1418047898"/>
                    </a:ext>
                  </a:extLst>
                </a:gridCol>
                <a:gridCol w="1578802">
                  <a:extLst>
                    <a:ext uri="{9D8B030D-6E8A-4147-A177-3AD203B41FA5}">
                      <a16:colId xmlns:a16="http://schemas.microsoft.com/office/drawing/2014/main" val="1675909424"/>
                    </a:ext>
                  </a:extLst>
                </a:gridCol>
                <a:gridCol w="907813">
                  <a:extLst>
                    <a:ext uri="{9D8B030D-6E8A-4147-A177-3AD203B41FA5}">
                      <a16:colId xmlns:a16="http://schemas.microsoft.com/office/drawing/2014/main" val="2041749904"/>
                    </a:ext>
                  </a:extLst>
                </a:gridCol>
              </a:tblGrid>
              <a:tr h="40051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PRINCIPAL</a:t>
                      </a:r>
                    </a:p>
                    <a:p>
                      <a:pPr algn="ctr" fontAlgn="ctr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5426732"/>
                  </a:ext>
                </a:extLst>
              </a:tr>
              <a:tr h="2982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4095749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238427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265227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291752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7267522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49769169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89305903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B4EDE589-31CD-42B5-9474-F540F154F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773888"/>
              </p:ext>
            </p:extLst>
          </p:nvPr>
        </p:nvGraphicFramePr>
        <p:xfrm>
          <a:off x="6400801" y="2785401"/>
          <a:ext cx="4417254" cy="27124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98814">
                  <a:extLst>
                    <a:ext uri="{9D8B030D-6E8A-4147-A177-3AD203B41FA5}">
                      <a16:colId xmlns:a16="http://schemas.microsoft.com/office/drawing/2014/main" val="1291363527"/>
                    </a:ext>
                  </a:extLst>
                </a:gridCol>
                <a:gridCol w="1052016">
                  <a:extLst>
                    <a:ext uri="{9D8B030D-6E8A-4147-A177-3AD203B41FA5}">
                      <a16:colId xmlns:a16="http://schemas.microsoft.com/office/drawing/2014/main" val="867966823"/>
                    </a:ext>
                  </a:extLst>
                </a:gridCol>
                <a:gridCol w="1421213">
                  <a:extLst>
                    <a:ext uri="{9D8B030D-6E8A-4147-A177-3AD203B41FA5}">
                      <a16:colId xmlns:a16="http://schemas.microsoft.com/office/drawing/2014/main" val="323586516"/>
                    </a:ext>
                  </a:extLst>
                </a:gridCol>
                <a:gridCol w="745211">
                  <a:extLst>
                    <a:ext uri="{9D8B030D-6E8A-4147-A177-3AD203B41FA5}">
                      <a16:colId xmlns:a16="http://schemas.microsoft.com/office/drawing/2014/main" val="1201862726"/>
                    </a:ext>
                  </a:extLst>
                </a:gridCol>
              </a:tblGrid>
              <a:tr h="47256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GENERACIÓN DE RESIDUOS NO APROVECHABLES-SEDE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21087373"/>
                  </a:ext>
                </a:extLst>
              </a:tr>
              <a:tr h="47256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2670828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32631097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9099837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45%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40555379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45010074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7124211"/>
                  </a:ext>
                </a:extLst>
              </a:tr>
              <a:tr h="28951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21%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9483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48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DC45E587-718C-47C8-A14C-31D7AE769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47197"/>
              </p:ext>
            </p:extLst>
          </p:nvPr>
        </p:nvGraphicFramePr>
        <p:xfrm>
          <a:off x="347491" y="3010486"/>
          <a:ext cx="4716877" cy="24618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7789">
                  <a:extLst>
                    <a:ext uri="{9D8B030D-6E8A-4147-A177-3AD203B41FA5}">
                      <a16:colId xmlns:a16="http://schemas.microsoft.com/office/drawing/2014/main" val="1109861270"/>
                    </a:ext>
                  </a:extLst>
                </a:gridCol>
                <a:gridCol w="1115270">
                  <a:extLst>
                    <a:ext uri="{9D8B030D-6E8A-4147-A177-3AD203B41FA5}">
                      <a16:colId xmlns:a16="http://schemas.microsoft.com/office/drawing/2014/main" val="17877746"/>
                    </a:ext>
                  </a:extLst>
                </a:gridCol>
                <a:gridCol w="1227821">
                  <a:extLst>
                    <a:ext uri="{9D8B030D-6E8A-4147-A177-3AD203B41FA5}">
                      <a16:colId xmlns:a16="http://schemas.microsoft.com/office/drawing/2014/main" val="4279456615"/>
                    </a:ext>
                  </a:extLst>
                </a:gridCol>
                <a:gridCol w="705997">
                  <a:extLst>
                    <a:ext uri="{9D8B030D-6E8A-4147-A177-3AD203B41FA5}">
                      <a16:colId xmlns:a16="http://schemas.microsoft.com/office/drawing/2014/main" val="1818954146"/>
                    </a:ext>
                  </a:extLst>
                </a:gridCol>
              </a:tblGrid>
              <a:tr h="404691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CONSUMO DE PAPEL-SEDE PRINCIPAL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9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239242"/>
                  </a:ext>
                </a:extLst>
              </a:tr>
              <a:tr h="51428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3350307"/>
                  </a:ext>
                </a:extLst>
              </a:tr>
              <a:tr h="2571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0,010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1087093"/>
                  </a:ext>
                </a:extLst>
              </a:tr>
              <a:tr h="2571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686225"/>
                  </a:ext>
                </a:extLst>
              </a:tr>
              <a:tr h="2571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251969"/>
                  </a:ext>
                </a:extLst>
              </a:tr>
              <a:tr h="2571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0,009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8753460"/>
                  </a:ext>
                </a:extLst>
              </a:tr>
              <a:tr h="2571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859582"/>
                  </a:ext>
                </a:extLst>
              </a:tr>
              <a:tr h="2571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34030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C8A3314F-9007-4539-BE67-2A6F199C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632058"/>
              </p:ext>
            </p:extLst>
          </p:nvPr>
        </p:nvGraphicFramePr>
        <p:xfrm>
          <a:off x="5758373" y="3012244"/>
          <a:ext cx="4716877" cy="24600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7789">
                  <a:extLst>
                    <a:ext uri="{9D8B030D-6E8A-4147-A177-3AD203B41FA5}">
                      <a16:colId xmlns:a16="http://schemas.microsoft.com/office/drawing/2014/main" val="2084933225"/>
                    </a:ext>
                  </a:extLst>
                </a:gridCol>
                <a:gridCol w="1115270">
                  <a:extLst>
                    <a:ext uri="{9D8B030D-6E8A-4147-A177-3AD203B41FA5}">
                      <a16:colId xmlns:a16="http://schemas.microsoft.com/office/drawing/2014/main" val="2741300115"/>
                    </a:ext>
                  </a:extLst>
                </a:gridCol>
                <a:gridCol w="1227821">
                  <a:extLst>
                    <a:ext uri="{9D8B030D-6E8A-4147-A177-3AD203B41FA5}">
                      <a16:colId xmlns:a16="http://schemas.microsoft.com/office/drawing/2014/main" val="2384386930"/>
                    </a:ext>
                  </a:extLst>
                </a:gridCol>
                <a:gridCol w="705997">
                  <a:extLst>
                    <a:ext uri="{9D8B030D-6E8A-4147-A177-3AD203B41FA5}">
                      <a16:colId xmlns:a16="http://schemas.microsoft.com/office/drawing/2014/main" val="665173114"/>
                    </a:ext>
                  </a:extLst>
                </a:gridCol>
              </a:tblGrid>
              <a:tr h="41546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CONSUMO DE PAPEL-SEDE CHAPINERO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s-CO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02708207"/>
                  </a:ext>
                </a:extLst>
              </a:tr>
              <a:tr h="5111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ACTUAL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 ANTERIOR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META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366222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ENERO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45252146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FEBRERO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22964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MARZO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395124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ABRIL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0.008 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0,011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2822606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MAYO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715127"/>
                  </a:ext>
                </a:extLst>
              </a:tr>
              <a:tr h="25557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6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JUNIO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126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948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03166" y="356435"/>
            <a:ext cx="12191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2DO TRIMESTRE 2019 </a:t>
            </a:r>
          </a:p>
        </p:txBody>
      </p:sp>
      <p:graphicFrame>
        <p:nvGraphicFramePr>
          <p:cNvPr id="5" name="3 Gráfico">
            <a:extLst>
              <a:ext uri="{FF2B5EF4-FFF2-40B4-BE49-F238E27FC236}">
                <a16:creationId xmlns:a16="http://schemas.microsoft.com/office/drawing/2014/main" id="{897FE84D-8018-4BC5-9B0F-55232950ED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6934721"/>
              </p:ext>
            </p:extLst>
          </p:nvPr>
        </p:nvGraphicFramePr>
        <p:xfrm>
          <a:off x="422806" y="2236764"/>
          <a:ext cx="4641564" cy="3615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3 Gráfico">
            <a:extLst>
              <a:ext uri="{FF2B5EF4-FFF2-40B4-BE49-F238E27FC236}">
                <a16:creationId xmlns:a16="http://schemas.microsoft.com/office/drawing/2014/main" id="{07D1D437-A31C-4906-A1F5-C128EC10CA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3978187"/>
              </p:ext>
            </p:extLst>
          </p:nvPr>
        </p:nvGraphicFramePr>
        <p:xfrm>
          <a:off x="6095999" y="2601424"/>
          <a:ext cx="4318000" cy="2886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09899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705A7C5-FA69-46AB-83CB-24644552A5D9}"/>
              </a:ext>
            </a:extLst>
          </p:cNvPr>
          <p:cNvSpPr/>
          <p:nvPr/>
        </p:nvSpPr>
        <p:spPr>
          <a:xfrm>
            <a:off x="1524000" y="2483633"/>
            <a:ext cx="9144000" cy="1160838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904B0409-6D9E-45F8-81D5-8B8D69425492}"/>
              </a:ext>
            </a:extLst>
          </p:cNvPr>
          <p:cNvSpPr txBox="1"/>
          <p:nvPr/>
        </p:nvSpPr>
        <p:spPr>
          <a:xfrm>
            <a:off x="1541748" y="2659559"/>
            <a:ext cx="91085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Gracias</a:t>
            </a:r>
          </a:p>
        </p:txBody>
      </p:sp>
      <p:sp>
        <p:nvSpPr>
          <p:cNvPr id="4" name="1 CuadroTexto">
            <a:extLst>
              <a:ext uri="{FF2B5EF4-FFF2-40B4-BE49-F238E27FC236}">
                <a16:creationId xmlns:a16="http://schemas.microsoft.com/office/drawing/2014/main" id="{AC607E92-2131-4DF9-A406-F7E9D25FBD66}"/>
              </a:ext>
            </a:extLst>
          </p:cNvPr>
          <p:cNvSpPr txBox="1"/>
          <p:nvPr/>
        </p:nvSpPr>
        <p:spPr>
          <a:xfrm>
            <a:off x="4325178" y="3797275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www.dermatologia.gov.co</a:t>
            </a:r>
          </a:p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Av. 1ª. N° 13A - 61</a:t>
            </a:r>
          </a:p>
          <a:p>
            <a:endParaRPr lang="es-CO" dirty="0"/>
          </a:p>
        </p:txBody>
      </p:sp>
      <p:pic>
        <p:nvPicPr>
          <p:cNvPr id="5" name="Picture 7" descr="Acreditación">
            <a:extLst>
              <a:ext uri="{FF2B5EF4-FFF2-40B4-BE49-F238E27FC236}">
                <a16:creationId xmlns:a16="http://schemas.microsoft.com/office/drawing/2014/main" id="{948F6096-AB7A-41BA-84F0-2B6F2CFA23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07" y="4436754"/>
            <a:ext cx="551837" cy="89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ACEBOOK TWITTER INSTAGRAM">
            <a:extLst>
              <a:ext uri="{FF2B5EF4-FFF2-40B4-BE49-F238E27FC236}">
                <a16:creationId xmlns:a16="http://schemas.microsoft.com/office/drawing/2014/main" id="{8D68DA84-CF3C-4EDE-AB9B-EC3F2CC05A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31203" r="12747" b="29456"/>
          <a:stretch/>
        </p:blipFill>
        <p:spPr bwMode="auto">
          <a:xfrm>
            <a:off x="1725975" y="254840"/>
            <a:ext cx="1538691" cy="45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6D816E8B-517F-42E3-8740-B4A752704668}"/>
              </a:ext>
            </a:extLst>
          </p:cNvPr>
          <p:cNvSpPr/>
          <p:nvPr/>
        </p:nvSpPr>
        <p:spPr>
          <a:xfrm>
            <a:off x="3264665" y="248913"/>
            <a:ext cx="2061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>
                <a:solidFill>
                  <a:schemeClr val="bg1">
                    <a:lumMod val="50000"/>
                  </a:schemeClr>
                </a:solidFill>
              </a:rPr>
              <a:t>@</a:t>
            </a:r>
            <a:r>
              <a:rPr lang="es-CO" sz="2400" b="1" i="1" dirty="0" err="1">
                <a:solidFill>
                  <a:schemeClr val="bg1">
                    <a:lumMod val="50000"/>
                  </a:schemeClr>
                </a:solidFill>
              </a:rPr>
              <a:t>DermaLleras</a:t>
            </a:r>
            <a:endParaRPr lang="es-CO" sz="2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555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17551</TotalTime>
  <Words>604</Words>
  <Application>Microsoft Office PowerPoint</Application>
  <PresentationFormat>Panorámica</PresentationFormat>
  <Paragraphs>360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Arial1</vt:lpstr>
      <vt:lpstr>Calibri</vt:lpstr>
      <vt:lpstr>Calibri Light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Andrés Ruiz Pinzón</dc:creator>
  <cp:lastModifiedBy>cristian suarez bohorquez</cp:lastModifiedBy>
  <cp:revision>372</cp:revision>
  <dcterms:created xsi:type="dcterms:W3CDTF">2019-01-21T16:19:17Z</dcterms:created>
  <dcterms:modified xsi:type="dcterms:W3CDTF">2019-09-04T17:55:00Z</dcterms:modified>
</cp:coreProperties>
</file>