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0" r:id="rId2"/>
    <p:sldId id="256" r:id="rId3"/>
    <p:sldId id="291" r:id="rId4"/>
    <p:sldId id="292" r:id="rId5"/>
    <p:sldId id="293" r:id="rId6"/>
    <p:sldId id="294" r:id="rId7"/>
    <p:sldId id="295" r:id="rId8"/>
    <p:sldId id="296" r:id="rId9"/>
    <p:sldId id="26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4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7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85443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00807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3052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63513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820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641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266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7525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9196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71774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38773-1701-44EE-9874-B744038E9427}" type="datetimeFigureOut">
              <a:rPr lang="es-CO" smtClean="0"/>
              <a:t>16/07/2020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0818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ED71826-19EF-48BE-9C6E-BB80CD0EBCF5}"/>
              </a:ext>
            </a:extLst>
          </p:cNvPr>
          <p:cNvSpPr/>
          <p:nvPr/>
        </p:nvSpPr>
        <p:spPr>
          <a:xfrm>
            <a:off x="0" y="0"/>
            <a:ext cx="6657370" cy="6858000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O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7C7F676-5BAA-448D-A2A2-653386632723}"/>
              </a:ext>
            </a:extLst>
          </p:cNvPr>
          <p:cNvSpPr/>
          <p:nvPr/>
        </p:nvSpPr>
        <p:spPr>
          <a:xfrm>
            <a:off x="6657370" y="0"/>
            <a:ext cx="5534630" cy="6858000"/>
          </a:xfrm>
          <a:prstGeom prst="rect">
            <a:avLst/>
          </a:prstGeom>
          <a:solidFill>
            <a:srgbClr val="E2E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215CBE1-8F72-4221-8BED-4D1CA3BA5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64" y="1061961"/>
            <a:ext cx="5093009" cy="110446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C20DB44-897D-44F9-8FF6-4CEF3ED680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824" y="6012027"/>
            <a:ext cx="4359554" cy="72823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064033C-5DF2-4F83-9E04-EB0E925F3B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203" b="82422" l="35798" r="68375">
                        <a14:foregroundMark x1="52416" y1="9635" x2="52416" y2="9635"/>
                        <a14:foregroundMark x1="52416" y1="9635" x2="52416" y2="9635"/>
                        <a14:foregroundMark x1="50732" y1="33333" x2="50732" y2="33333"/>
                        <a14:foregroundMark x1="41142" y1="45964" x2="41142" y2="45964"/>
                        <a14:foregroundMark x1="43997" y1="49479" x2="43997" y2="49479"/>
                        <a14:foregroundMark x1="48755" y1="47917" x2="48755" y2="47917"/>
                        <a14:foregroundMark x1="57321" y1="60547" x2="57321" y2="60547"/>
                        <a14:foregroundMark x1="57321" y1="60547" x2="57321" y2="60547"/>
                        <a14:foregroundMark x1="56149" y1="52474" x2="56149" y2="52474"/>
                        <a14:foregroundMark x1="56149" y1="52474" x2="56149" y2="52474"/>
                        <a14:foregroundMark x1="41581" y1="48568" x2="41581" y2="48568"/>
                        <a14:foregroundMark x1="41362" y1="48438" x2="41362" y2="48438"/>
                        <a14:foregroundMark x1="39092" y1="64974" x2="39092" y2="64974"/>
                        <a14:foregroundMark x1="39092" y1="64974" x2="39092" y2="64974"/>
                        <a14:foregroundMark x1="40044" y1="58724" x2="40044" y2="58724"/>
                        <a14:foregroundMark x1="38799" y1="57422" x2="38799" y2="57422"/>
                        <a14:foregroundMark x1="38799" y1="57422" x2="38799" y2="57422"/>
                        <a14:foregroundMark x1="40264" y1="52995" x2="40264" y2="52995"/>
                        <a14:foregroundMark x1="40264" y1="52995" x2="40264" y2="52995"/>
                        <a14:foregroundMark x1="46559" y1="38411" x2="46559" y2="38411"/>
                        <a14:foregroundMark x1="42020" y1="45443" x2="42020" y2="45443"/>
                        <a14:foregroundMark x1="42020" y1="45443" x2="42020" y2="45443"/>
                        <a14:foregroundMark x1="44510" y1="61719" x2="44510" y2="61719"/>
                        <a14:foregroundMark x1="44436" y1="61979" x2="44436" y2="61979"/>
                        <a14:foregroundMark x1="44143" y1="47135" x2="44143" y2="47135"/>
                        <a14:foregroundMark x1="44143" y1="47135" x2="44143" y2="47135"/>
                        <a14:foregroundMark x1="42533" y1="61068" x2="42533" y2="61068"/>
                        <a14:foregroundMark x1="42533" y1="61068" x2="42533" y2="61068"/>
                        <a14:foregroundMark x1="40556" y1="70182" x2="40556" y2="70182"/>
                        <a14:foregroundMark x1="40556" y1="70182" x2="40556" y2="70182"/>
                        <a14:foregroundMark x1="40190" y1="72526" x2="40190" y2="72526"/>
                        <a14:foregroundMark x1="40190" y1="72526" x2="40190" y2="72526"/>
                        <a14:foregroundMark x1="62592" y1="61198" x2="62592" y2="61198"/>
                        <a14:foregroundMark x1="62592" y1="61198" x2="62592" y2="61198"/>
                        <a14:foregroundMark x1="65300" y1="53906" x2="65300" y2="53906"/>
                        <a14:foregroundMark x1="65300" y1="53906" x2="65300" y2="53906"/>
                        <a14:foregroundMark x1="65593" y1="54036" x2="65593" y2="54036"/>
                        <a14:foregroundMark x1="65593" y1="54036" x2="65593" y2="54036"/>
                        <a14:foregroundMark x1="68521" y1="41536" x2="68521" y2="41536"/>
                        <a14:foregroundMark x1="68521" y1="41536" x2="68521" y2="41536"/>
                        <a14:foregroundMark x1="63543" y1="33333" x2="63543" y2="33333"/>
                        <a14:foregroundMark x1="63543" y1="33333" x2="63543" y2="33333"/>
                        <a14:foregroundMark x1="63470" y1="36458" x2="63470" y2="36458"/>
                        <a14:foregroundMark x1="63470" y1="36458" x2="63470" y2="36458"/>
                        <a14:foregroundMark x1="63250" y1="34375" x2="63250" y2="34375"/>
                        <a14:foregroundMark x1="63250" y1="34375" x2="63250" y2="34375"/>
                        <a14:foregroundMark x1="64275" y1="34766" x2="64275" y2="34766"/>
                        <a14:foregroundMark x1="64275" y1="34766" x2="64275" y2="34766"/>
                        <a14:foregroundMark x1="61859" y1="33464" x2="61859" y2="33464"/>
                        <a14:foregroundMark x1="62958" y1="32422" x2="62958" y2="32422"/>
                        <a14:foregroundMark x1="67204" y1="52474" x2="67204" y2="52474"/>
                        <a14:foregroundMark x1="67204" y1="52474" x2="67204" y2="52474"/>
                        <a14:foregroundMark x1="64641" y1="57943" x2="64641" y2="57943"/>
                        <a14:foregroundMark x1="64641" y1="57943" x2="64641" y2="57943"/>
                        <a14:foregroundMark x1="64422" y1="62240" x2="64422" y2="62240"/>
                        <a14:foregroundMark x1="60615" y1="64063" x2="60615" y2="64063"/>
                        <a14:foregroundMark x1="61713" y1="63151" x2="61713" y2="63151"/>
                        <a14:foregroundMark x1="61713" y1="63151" x2="61713" y2="63151"/>
                        <a14:foregroundMark x1="56076" y1="57943" x2="56076" y2="57943"/>
                        <a14:foregroundMark x1="56076" y1="57943" x2="56076" y2="57943"/>
                        <a14:foregroundMark x1="59810" y1="55078" x2="59810" y2="55078"/>
                        <a14:foregroundMark x1="59810" y1="55078" x2="59810" y2="55078"/>
                        <a14:foregroundMark x1="55930" y1="58203" x2="55930" y2="58203"/>
                        <a14:foregroundMark x1="55930" y1="58203" x2="55930" y2="58203"/>
                        <a14:foregroundMark x1="55930" y1="58203" x2="55930" y2="58203"/>
                        <a14:foregroundMark x1="55930" y1="58203" x2="55930" y2="58203"/>
                        <a14:foregroundMark x1="59517" y1="55469" x2="59517" y2="55469"/>
                        <a14:foregroundMark x1="59517" y1="55469" x2="59517" y2="55469"/>
                        <a14:foregroundMark x1="55930" y1="57682" x2="55930" y2="57682"/>
                        <a14:foregroundMark x1="57247" y1="71224" x2="57247" y2="71224"/>
                        <a14:foregroundMark x1="57247" y1="71224" x2="57247" y2="71224"/>
                        <a14:foregroundMark x1="43045" y1="81901" x2="43045" y2="81901"/>
                        <a14:foregroundMark x1="43045" y1="81901" x2="43045" y2="81901"/>
                        <a14:foregroundMark x1="35944" y1="64193" x2="35944" y2="64193"/>
                        <a14:foregroundMark x1="49854" y1="12240" x2="49854" y2="12240"/>
                        <a14:foregroundMark x1="49854" y1="12240" x2="49854" y2="12240"/>
                        <a14:foregroundMark x1="51245" y1="10286" x2="51245" y2="10286"/>
                        <a14:foregroundMark x1="51245" y1="10286" x2="51245" y2="10286"/>
                        <a14:foregroundMark x1="46193" y1="10286" x2="46193" y2="10286"/>
                        <a14:foregroundMark x1="46193" y1="10286" x2="46193" y2="10286"/>
                        <a14:foregroundMark x1="41947" y1="15104" x2="41947" y2="15104"/>
                        <a14:foregroundMark x1="41947" y1="15104" x2="41947" y2="15104"/>
                        <a14:foregroundMark x1="44729" y1="12240" x2="44729" y2="12240"/>
                        <a14:foregroundMark x1="44729" y1="12240" x2="44729" y2="12240"/>
                        <a14:foregroundMark x1="49927" y1="9115" x2="49927" y2="9115"/>
                        <a14:foregroundMark x1="49927" y1="9115" x2="49927" y2="9115"/>
                        <a14:foregroundMark x1="49927" y1="9115" x2="49927" y2="9115"/>
                        <a14:foregroundMark x1="54392" y1="8984" x2="54392" y2="8984"/>
                        <a14:foregroundMark x1="55271" y1="9766" x2="55271" y2="9766"/>
                        <a14:foregroundMark x1="53001" y1="8203" x2="53001" y2="8203"/>
                        <a14:foregroundMark x1="58346" y1="10286" x2="58346" y2="10286"/>
                        <a14:foregroundMark x1="55637" y1="22917" x2="55637" y2="22917"/>
                        <a14:foregroundMark x1="40483" y1="60547" x2="40483" y2="60547"/>
                        <a14:backgroundMark x1="61786" y1="31771" x2="61786" y2="31771"/>
                      </a14:backgroundRemoval>
                    </a14:imgEffect>
                  </a14:imgLayer>
                </a14:imgProps>
              </a:ext>
            </a:extLst>
          </a:blip>
          <a:srcRect l="34062" t="5257" r="29063" b="8591"/>
          <a:stretch/>
        </p:blipFill>
        <p:spPr>
          <a:xfrm>
            <a:off x="2793549" y="2647937"/>
            <a:ext cx="2838247" cy="3728206"/>
          </a:xfrm>
          <a:prstGeom prst="rect">
            <a:avLst/>
          </a:prstGeom>
        </p:spPr>
      </p:pic>
      <p:pic>
        <p:nvPicPr>
          <p:cNvPr id="8" name="Picture 4" descr="Resultado de imagen para medio ambiente gif">
            <a:extLst>
              <a:ext uri="{FF2B5EF4-FFF2-40B4-BE49-F238E27FC236}">
                <a16:creationId xmlns:a16="http://schemas.microsoft.com/office/drawing/2014/main" id="{94718911-3633-41C5-B4F0-445BB469B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25" b="89825" l="6500" r="92250">
                        <a14:foregroundMark x1="92250" y1="66316" x2="92250" y2="66316"/>
                        <a14:foregroundMark x1="92250" y1="66316" x2="92250" y2="66316"/>
                        <a14:foregroundMark x1="18750" y1="63158" x2="18750" y2="63158"/>
                        <a14:foregroundMark x1="18750" y1="63158" x2="18750" y2="63158"/>
                        <a14:foregroundMark x1="6500" y1="66316" x2="6500" y2="66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902" y="1917573"/>
            <a:ext cx="4242602" cy="302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165C5FF-D990-4DC2-8FA4-E94A7DC7F2BB}"/>
              </a:ext>
            </a:extLst>
          </p:cNvPr>
          <p:cNvSpPr txBox="1"/>
          <p:nvPr/>
        </p:nvSpPr>
        <p:spPr>
          <a:xfrm>
            <a:off x="7652824" y="5157926"/>
            <a:ext cx="3802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DESEMPEÑO AMBIENTAL PRIMER TRIMESTRE 2020</a:t>
            </a:r>
          </a:p>
        </p:txBody>
      </p:sp>
    </p:spTree>
    <p:extLst>
      <p:ext uri="{BB962C8B-B14F-4D97-AF65-F5344CB8AC3E}">
        <p14:creationId xmlns:p14="http://schemas.microsoft.com/office/powerpoint/2010/main" val="1420605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0BAEB3FF-85CC-4001-91F6-6857F1991B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0002477"/>
              </p:ext>
            </p:extLst>
          </p:nvPr>
        </p:nvGraphicFramePr>
        <p:xfrm>
          <a:off x="198879" y="1876619"/>
          <a:ext cx="5740282" cy="19052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29644">
                  <a:extLst>
                    <a:ext uri="{9D8B030D-6E8A-4147-A177-3AD203B41FA5}">
                      <a16:colId xmlns:a16="http://schemas.microsoft.com/office/drawing/2014/main" val="3952858868"/>
                    </a:ext>
                  </a:extLst>
                </a:gridCol>
                <a:gridCol w="1357246">
                  <a:extLst>
                    <a:ext uri="{9D8B030D-6E8A-4147-A177-3AD203B41FA5}">
                      <a16:colId xmlns:a16="http://schemas.microsoft.com/office/drawing/2014/main" val="244335152"/>
                    </a:ext>
                  </a:extLst>
                </a:gridCol>
                <a:gridCol w="1494218">
                  <a:extLst>
                    <a:ext uri="{9D8B030D-6E8A-4147-A177-3AD203B41FA5}">
                      <a16:colId xmlns:a16="http://schemas.microsoft.com/office/drawing/2014/main" val="659835725"/>
                    </a:ext>
                  </a:extLst>
                </a:gridCol>
                <a:gridCol w="859174">
                  <a:extLst>
                    <a:ext uri="{9D8B030D-6E8A-4147-A177-3AD203B41FA5}">
                      <a16:colId xmlns:a16="http://schemas.microsoft.com/office/drawing/2014/main" val="2434112476"/>
                    </a:ext>
                  </a:extLst>
                </a:gridCol>
              </a:tblGrid>
              <a:tr h="544362"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INCIDENTES RELACIONADOS CON EL MANEJO DE SUSTANCIAS QUÍMICAS-SEDE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08603529"/>
                  </a:ext>
                </a:extLst>
              </a:tr>
              <a:tr h="544362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86570593"/>
                  </a:ext>
                </a:extLst>
              </a:tr>
              <a:tr h="272181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66715963"/>
                  </a:ext>
                </a:extLst>
              </a:tr>
              <a:tr h="272181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6946886"/>
                  </a:ext>
                </a:extLst>
              </a:tr>
              <a:tr h="272181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4694620"/>
                  </a:ext>
                </a:extLst>
              </a:tr>
            </a:tbl>
          </a:graphicData>
        </a:graphic>
      </p:graphicFrame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CF6D6E24-8B84-43E0-98F7-15E5027628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937189"/>
              </p:ext>
            </p:extLst>
          </p:nvPr>
        </p:nvGraphicFramePr>
        <p:xfrm>
          <a:off x="6376091" y="3657134"/>
          <a:ext cx="5442854" cy="20014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24479">
                  <a:extLst>
                    <a:ext uri="{9D8B030D-6E8A-4147-A177-3AD203B41FA5}">
                      <a16:colId xmlns:a16="http://schemas.microsoft.com/office/drawing/2014/main" val="3436297871"/>
                    </a:ext>
                  </a:extLst>
                </a:gridCol>
                <a:gridCol w="1286922">
                  <a:extLst>
                    <a:ext uri="{9D8B030D-6E8A-4147-A177-3AD203B41FA5}">
                      <a16:colId xmlns:a16="http://schemas.microsoft.com/office/drawing/2014/main" val="805489549"/>
                    </a:ext>
                  </a:extLst>
                </a:gridCol>
                <a:gridCol w="1416796">
                  <a:extLst>
                    <a:ext uri="{9D8B030D-6E8A-4147-A177-3AD203B41FA5}">
                      <a16:colId xmlns:a16="http://schemas.microsoft.com/office/drawing/2014/main" val="2634208149"/>
                    </a:ext>
                  </a:extLst>
                </a:gridCol>
                <a:gridCol w="814657">
                  <a:extLst>
                    <a:ext uri="{9D8B030D-6E8A-4147-A177-3AD203B41FA5}">
                      <a16:colId xmlns:a16="http://schemas.microsoft.com/office/drawing/2014/main" val="3247698018"/>
                    </a:ext>
                  </a:extLst>
                </a:gridCol>
              </a:tblGrid>
              <a:tr h="750532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INCIDENTES RELACIONADOS CON EL MANEJO DE SUSTANCIAS QUÍMICAS-SEDE CHAPINERO</a:t>
                      </a:r>
                    </a:p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96232902"/>
                  </a:ext>
                </a:extLst>
              </a:tr>
              <a:tr h="5003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45930901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7309615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17192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9078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7779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545EB3D1-A0D0-4A42-BB41-7D511ADCFA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172393"/>
              </p:ext>
            </p:extLst>
          </p:nvPr>
        </p:nvGraphicFramePr>
        <p:xfrm>
          <a:off x="248529" y="1716205"/>
          <a:ext cx="5104705" cy="25717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04917">
                  <a:extLst>
                    <a:ext uri="{9D8B030D-6E8A-4147-A177-3AD203B41FA5}">
                      <a16:colId xmlns:a16="http://schemas.microsoft.com/office/drawing/2014/main" val="2538430161"/>
                    </a:ext>
                  </a:extLst>
                </a:gridCol>
                <a:gridCol w="1206969">
                  <a:extLst>
                    <a:ext uri="{9D8B030D-6E8A-4147-A177-3AD203B41FA5}">
                      <a16:colId xmlns:a16="http://schemas.microsoft.com/office/drawing/2014/main" val="927841420"/>
                    </a:ext>
                  </a:extLst>
                </a:gridCol>
                <a:gridCol w="1328774">
                  <a:extLst>
                    <a:ext uri="{9D8B030D-6E8A-4147-A177-3AD203B41FA5}">
                      <a16:colId xmlns:a16="http://schemas.microsoft.com/office/drawing/2014/main" val="3728610058"/>
                    </a:ext>
                  </a:extLst>
                </a:gridCol>
                <a:gridCol w="764045">
                  <a:extLst>
                    <a:ext uri="{9D8B030D-6E8A-4147-A177-3AD203B41FA5}">
                      <a16:colId xmlns:a16="http://schemas.microsoft.com/office/drawing/2014/main" val="3891528579"/>
                    </a:ext>
                  </a:extLst>
                </a:gridCol>
              </a:tblGrid>
              <a:tr h="1048987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ADHERENCIA AL MANEJO SEGURO DE SUSTANCIAS QUÍMICAS-SEDE PRINCIPAL</a:t>
                      </a:r>
                    </a:p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53426403"/>
                  </a:ext>
                </a:extLst>
              </a:tr>
              <a:tr h="60908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MES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VALOR ACTUAL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VALOR ANTERIOR</a:t>
                      </a:r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META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6666955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ENERO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99%</a:t>
                      </a:r>
                      <a:endParaRPr lang="es-CO" sz="1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100%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98%</a:t>
                      </a:r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40122345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FEBRERO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5396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MARZO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45579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E9D8713B-2A6F-4BAB-988B-A3B094FADE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01504"/>
              </p:ext>
            </p:extLst>
          </p:nvPr>
        </p:nvGraphicFramePr>
        <p:xfrm>
          <a:off x="6199165" y="3870210"/>
          <a:ext cx="5595937" cy="22098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83558">
                  <a:extLst>
                    <a:ext uri="{9D8B030D-6E8A-4147-A177-3AD203B41FA5}">
                      <a16:colId xmlns:a16="http://schemas.microsoft.com/office/drawing/2014/main" val="844401590"/>
                    </a:ext>
                  </a:extLst>
                </a:gridCol>
                <a:gridCol w="1284729">
                  <a:extLst>
                    <a:ext uri="{9D8B030D-6E8A-4147-A177-3AD203B41FA5}">
                      <a16:colId xmlns:a16="http://schemas.microsoft.com/office/drawing/2014/main" val="2300463935"/>
                    </a:ext>
                  </a:extLst>
                </a:gridCol>
                <a:gridCol w="1414382">
                  <a:extLst>
                    <a:ext uri="{9D8B030D-6E8A-4147-A177-3AD203B41FA5}">
                      <a16:colId xmlns:a16="http://schemas.microsoft.com/office/drawing/2014/main" val="3011405169"/>
                    </a:ext>
                  </a:extLst>
                </a:gridCol>
                <a:gridCol w="813268">
                  <a:extLst>
                    <a:ext uri="{9D8B030D-6E8A-4147-A177-3AD203B41FA5}">
                      <a16:colId xmlns:a16="http://schemas.microsoft.com/office/drawing/2014/main" val="2355078732"/>
                    </a:ext>
                  </a:extLst>
                </a:gridCol>
              </a:tblGrid>
              <a:tr h="828681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ADHERENCIA AL MANEJO SEGURO DE SUSTANCIAS QUÍMICAS-SEDE CHAPINERO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09075532"/>
                  </a:ext>
                </a:extLst>
              </a:tr>
              <a:tr h="5524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38578850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44789906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8762246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7833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4426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5F9CC663-C6B0-443A-AF65-6A5CE4AFF5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212688"/>
              </p:ext>
            </p:extLst>
          </p:nvPr>
        </p:nvGraphicFramePr>
        <p:xfrm>
          <a:off x="168808" y="1802985"/>
          <a:ext cx="5824028" cy="22010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76016">
                  <a:extLst>
                    <a:ext uri="{9D8B030D-6E8A-4147-A177-3AD203B41FA5}">
                      <a16:colId xmlns:a16="http://schemas.microsoft.com/office/drawing/2014/main" val="3264017477"/>
                    </a:ext>
                  </a:extLst>
                </a:gridCol>
                <a:gridCol w="1480458">
                  <a:extLst>
                    <a:ext uri="{9D8B030D-6E8A-4147-A177-3AD203B41FA5}">
                      <a16:colId xmlns:a16="http://schemas.microsoft.com/office/drawing/2014/main" val="496011908"/>
                    </a:ext>
                  </a:extLst>
                </a:gridCol>
                <a:gridCol w="1773882">
                  <a:extLst>
                    <a:ext uri="{9D8B030D-6E8A-4147-A177-3AD203B41FA5}">
                      <a16:colId xmlns:a16="http://schemas.microsoft.com/office/drawing/2014/main" val="2954234205"/>
                    </a:ext>
                  </a:extLst>
                </a:gridCol>
                <a:gridCol w="1093672">
                  <a:extLst>
                    <a:ext uri="{9D8B030D-6E8A-4147-A177-3AD203B41FA5}">
                      <a16:colId xmlns:a16="http://schemas.microsoft.com/office/drawing/2014/main" val="1324998630"/>
                    </a:ext>
                  </a:extLst>
                </a:gridCol>
              </a:tblGrid>
              <a:tr h="63616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CONSUMO DE AGUA –SEDE PRINCIPAL  en metros cúbicos por cada mil servicios prestados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26686555"/>
                  </a:ext>
                </a:extLst>
              </a:tr>
              <a:tr h="63616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</a:t>
                      </a:r>
                    </a:p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ACTUAL m3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</a:t>
                      </a:r>
                    </a:p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ANTERIOR m3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 m3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85257129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17677604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3271435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8724982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FE1D6CC4-AEA0-4BD9-ADA3-B89B2C17E2FE}"/>
              </a:ext>
            </a:extLst>
          </p:cNvPr>
          <p:cNvSpPr txBox="1"/>
          <p:nvPr/>
        </p:nvSpPr>
        <p:spPr>
          <a:xfrm>
            <a:off x="6770293" y="2342129"/>
            <a:ext cx="3193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/>
              <a:t>METRO CÚBICO /SERVICIOS PRESTADOS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7F19C079-56FF-4777-8561-32C353201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568029"/>
              </p:ext>
            </p:extLst>
          </p:nvPr>
        </p:nvGraphicFramePr>
        <p:xfrm>
          <a:off x="6199165" y="3869540"/>
          <a:ext cx="5391151" cy="23692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3238">
                  <a:extLst>
                    <a:ext uri="{9D8B030D-6E8A-4147-A177-3AD203B41FA5}">
                      <a16:colId xmlns:a16="http://schemas.microsoft.com/office/drawing/2014/main" val="3515714231"/>
                    </a:ext>
                  </a:extLst>
                </a:gridCol>
                <a:gridCol w="1417657">
                  <a:extLst>
                    <a:ext uri="{9D8B030D-6E8A-4147-A177-3AD203B41FA5}">
                      <a16:colId xmlns:a16="http://schemas.microsoft.com/office/drawing/2014/main" val="2745625175"/>
                    </a:ext>
                  </a:extLst>
                </a:gridCol>
                <a:gridCol w="1196342">
                  <a:extLst>
                    <a:ext uri="{9D8B030D-6E8A-4147-A177-3AD203B41FA5}">
                      <a16:colId xmlns:a16="http://schemas.microsoft.com/office/drawing/2014/main" val="18222330"/>
                    </a:ext>
                  </a:extLst>
                </a:gridCol>
                <a:gridCol w="1013914">
                  <a:extLst>
                    <a:ext uri="{9D8B030D-6E8A-4147-A177-3AD203B41FA5}">
                      <a16:colId xmlns:a16="http://schemas.microsoft.com/office/drawing/2014/main" val="1491963447"/>
                    </a:ext>
                  </a:extLst>
                </a:gridCol>
              </a:tblGrid>
              <a:tr h="604128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AGUA –SEDE CHAPINERO en metros cúbicos por cada Mil servicios prestados</a:t>
                      </a:r>
                    </a:p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8934028"/>
                  </a:ext>
                </a:extLst>
              </a:tr>
              <a:tr h="60412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 m3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 m3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 m3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50422331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7,27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18 m3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17684052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6,77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18 m3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66831710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11,32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18 m3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61516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7492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6A5D8B12-82C5-42BE-9C16-9588ABF37A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7122542"/>
              </p:ext>
            </p:extLst>
          </p:nvPr>
        </p:nvGraphicFramePr>
        <p:xfrm>
          <a:off x="265276" y="1873837"/>
          <a:ext cx="5269841" cy="18815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63306">
                  <a:extLst>
                    <a:ext uri="{9D8B030D-6E8A-4147-A177-3AD203B41FA5}">
                      <a16:colId xmlns:a16="http://schemas.microsoft.com/office/drawing/2014/main" val="1347683820"/>
                    </a:ext>
                  </a:extLst>
                </a:gridCol>
                <a:gridCol w="1246014">
                  <a:extLst>
                    <a:ext uri="{9D8B030D-6E8A-4147-A177-3AD203B41FA5}">
                      <a16:colId xmlns:a16="http://schemas.microsoft.com/office/drawing/2014/main" val="1699189754"/>
                    </a:ext>
                  </a:extLst>
                </a:gridCol>
                <a:gridCol w="1371760">
                  <a:extLst>
                    <a:ext uri="{9D8B030D-6E8A-4147-A177-3AD203B41FA5}">
                      <a16:colId xmlns:a16="http://schemas.microsoft.com/office/drawing/2014/main" val="2227398466"/>
                    </a:ext>
                  </a:extLst>
                </a:gridCol>
                <a:gridCol w="788761">
                  <a:extLst>
                    <a:ext uri="{9D8B030D-6E8A-4147-A177-3AD203B41FA5}">
                      <a16:colId xmlns:a16="http://schemas.microsoft.com/office/drawing/2014/main" val="1635882507"/>
                    </a:ext>
                  </a:extLst>
                </a:gridCol>
              </a:tblGrid>
              <a:tr h="633072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ENERGÍA(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Kw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/h/usuario por cada mil servicios prestados)-SEDE PRINCIPAL</a:t>
                      </a:r>
                    </a:p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27588472"/>
                  </a:ext>
                </a:extLst>
              </a:tr>
              <a:tr h="494105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34759716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</a:rPr>
                        <a:t>1170,00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1760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1294446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</a:rPr>
                        <a:t>1080,00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1600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40877250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</a:rPr>
                        <a:t>1840,00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1750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20599404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4152AC00-9F6E-41A8-BA9D-BF0A2EF03D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81753"/>
              </p:ext>
            </p:extLst>
          </p:nvPr>
        </p:nvGraphicFramePr>
        <p:xfrm>
          <a:off x="6095999" y="3755394"/>
          <a:ext cx="5269841" cy="18815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63306">
                  <a:extLst>
                    <a:ext uri="{9D8B030D-6E8A-4147-A177-3AD203B41FA5}">
                      <a16:colId xmlns:a16="http://schemas.microsoft.com/office/drawing/2014/main" val="220340748"/>
                    </a:ext>
                  </a:extLst>
                </a:gridCol>
                <a:gridCol w="1246015">
                  <a:extLst>
                    <a:ext uri="{9D8B030D-6E8A-4147-A177-3AD203B41FA5}">
                      <a16:colId xmlns:a16="http://schemas.microsoft.com/office/drawing/2014/main" val="462057088"/>
                    </a:ext>
                  </a:extLst>
                </a:gridCol>
                <a:gridCol w="1371759">
                  <a:extLst>
                    <a:ext uri="{9D8B030D-6E8A-4147-A177-3AD203B41FA5}">
                      <a16:colId xmlns:a16="http://schemas.microsoft.com/office/drawing/2014/main" val="3108790681"/>
                    </a:ext>
                  </a:extLst>
                </a:gridCol>
                <a:gridCol w="788761">
                  <a:extLst>
                    <a:ext uri="{9D8B030D-6E8A-4147-A177-3AD203B41FA5}">
                      <a16:colId xmlns:a16="http://schemas.microsoft.com/office/drawing/2014/main" val="1016584231"/>
                    </a:ext>
                  </a:extLst>
                </a:gridCol>
              </a:tblGrid>
              <a:tr h="537587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ENERGÍA(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Kw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/h/usuario por cada mil 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servcios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)-SEDE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41155949"/>
                  </a:ext>
                </a:extLst>
              </a:tr>
              <a:tr h="53758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3358272"/>
                  </a:ext>
                </a:extLst>
              </a:tr>
              <a:tr h="26879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66483774"/>
                  </a:ext>
                </a:extLst>
              </a:tr>
              <a:tr h="26879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84906196"/>
                  </a:ext>
                </a:extLst>
              </a:tr>
              <a:tr h="26879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25251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218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B2E723D1-4E8F-4D84-AA19-D4FAC07E52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732213"/>
              </p:ext>
            </p:extLst>
          </p:nvPr>
        </p:nvGraphicFramePr>
        <p:xfrm>
          <a:off x="245526" y="1889084"/>
          <a:ext cx="5221263" cy="19417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7876">
                  <a:extLst>
                    <a:ext uri="{9D8B030D-6E8A-4147-A177-3AD203B41FA5}">
                      <a16:colId xmlns:a16="http://schemas.microsoft.com/office/drawing/2014/main" val="4265047054"/>
                    </a:ext>
                  </a:extLst>
                </a:gridCol>
                <a:gridCol w="1314359">
                  <a:extLst>
                    <a:ext uri="{9D8B030D-6E8A-4147-A177-3AD203B41FA5}">
                      <a16:colId xmlns:a16="http://schemas.microsoft.com/office/drawing/2014/main" val="924993554"/>
                    </a:ext>
                  </a:extLst>
                </a:gridCol>
                <a:gridCol w="1447003">
                  <a:extLst>
                    <a:ext uri="{9D8B030D-6E8A-4147-A177-3AD203B41FA5}">
                      <a16:colId xmlns:a16="http://schemas.microsoft.com/office/drawing/2014/main" val="2141463488"/>
                    </a:ext>
                  </a:extLst>
                </a:gridCol>
                <a:gridCol w="832025">
                  <a:extLst>
                    <a:ext uri="{9D8B030D-6E8A-4147-A177-3AD203B41FA5}">
                      <a16:colId xmlns:a16="http://schemas.microsoft.com/office/drawing/2014/main" val="3779965015"/>
                    </a:ext>
                  </a:extLst>
                </a:gridCol>
              </a:tblGrid>
              <a:tr h="55478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GENERACIÓN DE RESIDUOS APROVECHABLES 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52595862"/>
                  </a:ext>
                </a:extLst>
              </a:tr>
              <a:tr h="5547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93602349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5797113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84929390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14987816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1067435-4D0D-434A-8BFB-2C0A095BCA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033517"/>
              </p:ext>
            </p:extLst>
          </p:nvPr>
        </p:nvGraphicFramePr>
        <p:xfrm>
          <a:off x="5988407" y="3811199"/>
          <a:ext cx="5221263" cy="20313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38792">
                  <a:extLst>
                    <a:ext uri="{9D8B030D-6E8A-4147-A177-3AD203B41FA5}">
                      <a16:colId xmlns:a16="http://schemas.microsoft.com/office/drawing/2014/main" val="591346014"/>
                    </a:ext>
                  </a:extLst>
                </a:gridCol>
                <a:gridCol w="1237213">
                  <a:extLst>
                    <a:ext uri="{9D8B030D-6E8A-4147-A177-3AD203B41FA5}">
                      <a16:colId xmlns:a16="http://schemas.microsoft.com/office/drawing/2014/main" val="4141308694"/>
                    </a:ext>
                  </a:extLst>
                </a:gridCol>
                <a:gridCol w="1362068">
                  <a:extLst>
                    <a:ext uri="{9D8B030D-6E8A-4147-A177-3AD203B41FA5}">
                      <a16:colId xmlns:a16="http://schemas.microsoft.com/office/drawing/2014/main" val="4047483897"/>
                    </a:ext>
                  </a:extLst>
                </a:gridCol>
                <a:gridCol w="783190">
                  <a:extLst>
                    <a:ext uri="{9D8B030D-6E8A-4147-A177-3AD203B41FA5}">
                      <a16:colId xmlns:a16="http://schemas.microsoft.com/office/drawing/2014/main" val="2487451256"/>
                    </a:ext>
                  </a:extLst>
                </a:gridCol>
              </a:tblGrid>
              <a:tr h="689707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GENERACIÓN DE RESIDUOS APROVECHABLES SEDE CHAPINERO</a:t>
                      </a:r>
                    </a:p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96004919"/>
                  </a:ext>
                </a:extLst>
              </a:tr>
              <a:tr h="45980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5008289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462141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5950974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83010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1676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FB47FE2B-9306-4512-B1D2-B8B13F816A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172843"/>
              </p:ext>
            </p:extLst>
          </p:nvPr>
        </p:nvGraphicFramePr>
        <p:xfrm>
          <a:off x="233794" y="1784151"/>
          <a:ext cx="5218749" cy="1950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6145">
                  <a:extLst>
                    <a:ext uri="{9D8B030D-6E8A-4147-A177-3AD203B41FA5}">
                      <a16:colId xmlns:a16="http://schemas.microsoft.com/office/drawing/2014/main" val="1462689072"/>
                    </a:ext>
                  </a:extLst>
                </a:gridCol>
                <a:gridCol w="1107164">
                  <a:extLst>
                    <a:ext uri="{9D8B030D-6E8A-4147-A177-3AD203B41FA5}">
                      <a16:colId xmlns:a16="http://schemas.microsoft.com/office/drawing/2014/main" val="1418047898"/>
                    </a:ext>
                  </a:extLst>
                </a:gridCol>
                <a:gridCol w="1679643">
                  <a:extLst>
                    <a:ext uri="{9D8B030D-6E8A-4147-A177-3AD203B41FA5}">
                      <a16:colId xmlns:a16="http://schemas.microsoft.com/office/drawing/2014/main" val="1675909424"/>
                    </a:ext>
                  </a:extLst>
                </a:gridCol>
                <a:gridCol w="965797">
                  <a:extLst>
                    <a:ext uri="{9D8B030D-6E8A-4147-A177-3AD203B41FA5}">
                      <a16:colId xmlns:a16="http://schemas.microsoft.com/office/drawing/2014/main" val="2041749904"/>
                    </a:ext>
                  </a:extLst>
                </a:gridCol>
              </a:tblGrid>
              <a:tr h="40051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NO APROVECHABLES-SEDE PRINCIPAL</a:t>
                      </a:r>
                    </a:p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55426732"/>
                  </a:ext>
                </a:extLst>
              </a:tr>
              <a:tr h="29820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4095749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8238427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265227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62917525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B4EDE589-31CD-42B5-9474-F540F154FB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31587"/>
              </p:ext>
            </p:extLst>
          </p:nvPr>
        </p:nvGraphicFramePr>
        <p:xfrm>
          <a:off x="6199165" y="3734871"/>
          <a:ext cx="5070521" cy="18439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6107">
                  <a:extLst>
                    <a:ext uri="{9D8B030D-6E8A-4147-A177-3AD203B41FA5}">
                      <a16:colId xmlns:a16="http://schemas.microsoft.com/office/drawing/2014/main" val="1291363527"/>
                    </a:ext>
                  </a:extLst>
                </a:gridCol>
                <a:gridCol w="1207598">
                  <a:extLst>
                    <a:ext uri="{9D8B030D-6E8A-4147-A177-3AD203B41FA5}">
                      <a16:colId xmlns:a16="http://schemas.microsoft.com/office/drawing/2014/main" val="867966823"/>
                    </a:ext>
                  </a:extLst>
                </a:gridCol>
                <a:gridCol w="1631396">
                  <a:extLst>
                    <a:ext uri="{9D8B030D-6E8A-4147-A177-3AD203B41FA5}">
                      <a16:colId xmlns:a16="http://schemas.microsoft.com/office/drawing/2014/main" val="323586516"/>
                    </a:ext>
                  </a:extLst>
                </a:gridCol>
                <a:gridCol w="855420">
                  <a:extLst>
                    <a:ext uri="{9D8B030D-6E8A-4147-A177-3AD203B41FA5}">
                      <a16:colId xmlns:a16="http://schemas.microsoft.com/office/drawing/2014/main" val="1201862726"/>
                    </a:ext>
                  </a:extLst>
                </a:gridCol>
              </a:tblGrid>
              <a:tr h="47256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NO APROVECHABLES-SEDE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21087373"/>
                  </a:ext>
                </a:extLst>
              </a:tr>
              <a:tr h="47256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2670828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32631097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90998371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405553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48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DC45E587-718C-47C8-A14C-31D7AE769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051952"/>
              </p:ext>
            </p:extLst>
          </p:nvPr>
        </p:nvGraphicFramePr>
        <p:xfrm>
          <a:off x="2590313" y="3321170"/>
          <a:ext cx="6562565" cy="21741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20385">
                  <a:extLst>
                    <a:ext uri="{9D8B030D-6E8A-4147-A177-3AD203B41FA5}">
                      <a16:colId xmlns:a16="http://schemas.microsoft.com/office/drawing/2014/main" val="1109861270"/>
                    </a:ext>
                  </a:extLst>
                </a:gridCol>
                <a:gridCol w="1551669">
                  <a:extLst>
                    <a:ext uri="{9D8B030D-6E8A-4147-A177-3AD203B41FA5}">
                      <a16:colId xmlns:a16="http://schemas.microsoft.com/office/drawing/2014/main" val="17877746"/>
                    </a:ext>
                  </a:extLst>
                </a:gridCol>
                <a:gridCol w="1708261">
                  <a:extLst>
                    <a:ext uri="{9D8B030D-6E8A-4147-A177-3AD203B41FA5}">
                      <a16:colId xmlns:a16="http://schemas.microsoft.com/office/drawing/2014/main" val="4279456615"/>
                    </a:ext>
                  </a:extLst>
                </a:gridCol>
                <a:gridCol w="982250">
                  <a:extLst>
                    <a:ext uri="{9D8B030D-6E8A-4147-A177-3AD203B41FA5}">
                      <a16:colId xmlns:a16="http://schemas.microsoft.com/office/drawing/2014/main" val="1818954146"/>
                    </a:ext>
                  </a:extLst>
                </a:gridCol>
              </a:tblGrid>
              <a:tr h="61660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CONSUMO DE PAPEL INSTITUCIONAL POR CADA MIL SERVICIOS PRESTADOS 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239242"/>
                  </a:ext>
                </a:extLst>
              </a:tr>
              <a:tr h="6230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23350307"/>
                  </a:ext>
                </a:extLst>
              </a:tr>
              <a:tr h="3115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5,05 RESMAS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8,39 RESMAS 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RESMAS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31087093"/>
                  </a:ext>
                </a:extLst>
              </a:tr>
              <a:tr h="3115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686225"/>
                  </a:ext>
                </a:extLst>
              </a:tr>
              <a:tr h="3115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72519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9948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705A7C5-FA69-46AB-83CB-24644552A5D9}"/>
              </a:ext>
            </a:extLst>
          </p:cNvPr>
          <p:cNvSpPr/>
          <p:nvPr/>
        </p:nvSpPr>
        <p:spPr>
          <a:xfrm>
            <a:off x="1524000" y="2483633"/>
            <a:ext cx="9144000" cy="1160838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904B0409-6D9E-45F8-81D5-8B8D69425492}"/>
              </a:ext>
            </a:extLst>
          </p:cNvPr>
          <p:cNvSpPr txBox="1"/>
          <p:nvPr/>
        </p:nvSpPr>
        <p:spPr>
          <a:xfrm>
            <a:off x="1541748" y="2659559"/>
            <a:ext cx="91085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5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Gracias</a:t>
            </a:r>
          </a:p>
        </p:txBody>
      </p:sp>
      <p:sp>
        <p:nvSpPr>
          <p:cNvPr id="4" name="1 CuadroTexto">
            <a:extLst>
              <a:ext uri="{FF2B5EF4-FFF2-40B4-BE49-F238E27FC236}">
                <a16:creationId xmlns:a16="http://schemas.microsoft.com/office/drawing/2014/main" id="{AC607E92-2131-4DF9-A406-F7E9D25FBD66}"/>
              </a:ext>
            </a:extLst>
          </p:cNvPr>
          <p:cNvSpPr txBox="1"/>
          <p:nvPr/>
        </p:nvSpPr>
        <p:spPr>
          <a:xfrm>
            <a:off x="4325178" y="3797275"/>
            <a:ext cx="3600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www.dermatologia.gov.co</a:t>
            </a:r>
          </a:p>
          <a:p>
            <a:pPr algn="ctr"/>
            <a:r>
              <a:rPr lang="es-CO" sz="1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Av. 1ª. N° 13A - 61</a:t>
            </a:r>
          </a:p>
          <a:p>
            <a:endParaRPr lang="es-CO" dirty="0"/>
          </a:p>
        </p:txBody>
      </p:sp>
      <p:pic>
        <p:nvPicPr>
          <p:cNvPr id="5" name="Picture 7" descr="Acreditación">
            <a:extLst>
              <a:ext uri="{FF2B5EF4-FFF2-40B4-BE49-F238E27FC236}">
                <a16:creationId xmlns:a16="http://schemas.microsoft.com/office/drawing/2014/main" id="{948F6096-AB7A-41BA-84F0-2B6F2CFA23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207" y="4436754"/>
            <a:ext cx="551837" cy="89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para FACEBOOK TWITTER INSTAGRAM">
            <a:extLst>
              <a:ext uri="{FF2B5EF4-FFF2-40B4-BE49-F238E27FC236}">
                <a16:creationId xmlns:a16="http://schemas.microsoft.com/office/drawing/2014/main" id="{8D68DA84-CF3C-4EDE-AB9B-EC3F2CC05A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0" t="31203" r="12747" b="29456"/>
          <a:stretch/>
        </p:blipFill>
        <p:spPr bwMode="auto">
          <a:xfrm>
            <a:off x="1725975" y="254840"/>
            <a:ext cx="1538691" cy="45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6D816E8B-517F-42E3-8740-B4A752704668}"/>
              </a:ext>
            </a:extLst>
          </p:cNvPr>
          <p:cNvSpPr/>
          <p:nvPr/>
        </p:nvSpPr>
        <p:spPr>
          <a:xfrm>
            <a:off x="3264665" y="248913"/>
            <a:ext cx="2061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i="1" dirty="0">
                <a:solidFill>
                  <a:schemeClr val="bg1">
                    <a:lumMod val="50000"/>
                  </a:schemeClr>
                </a:solidFill>
              </a:rPr>
              <a:t>@</a:t>
            </a:r>
            <a:r>
              <a:rPr lang="es-CO" sz="2400" b="1" i="1" dirty="0" err="1">
                <a:solidFill>
                  <a:schemeClr val="bg1">
                    <a:lumMod val="50000"/>
                  </a:schemeClr>
                </a:solidFill>
              </a:rPr>
              <a:t>DermaLleras</a:t>
            </a:r>
            <a:endParaRPr lang="es-CO" sz="2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1555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17732</TotalTime>
  <Words>457</Words>
  <Application>Microsoft Office PowerPoint</Application>
  <PresentationFormat>Panorámica</PresentationFormat>
  <Paragraphs>214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Arial1</vt:lpstr>
      <vt:lpstr>Calibri</vt:lpstr>
      <vt:lpstr>Calibri Light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Andrés Ruiz Pinzón</dc:creator>
  <cp:lastModifiedBy>Cristian Darío Suárez Bohórquez</cp:lastModifiedBy>
  <cp:revision>390</cp:revision>
  <dcterms:created xsi:type="dcterms:W3CDTF">2019-01-21T16:19:17Z</dcterms:created>
  <dcterms:modified xsi:type="dcterms:W3CDTF">2020-07-16T15:46:05Z</dcterms:modified>
</cp:coreProperties>
</file>