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5" r:id="rId2"/>
    <p:sldId id="256" r:id="rId3"/>
    <p:sldId id="356" r:id="rId4"/>
    <p:sldId id="354" r:id="rId5"/>
    <p:sldId id="265" r:id="rId6"/>
    <p:sldId id="358" r:id="rId7"/>
    <p:sldId id="359" r:id="rId8"/>
    <p:sldId id="357" r:id="rId9"/>
    <p:sldId id="360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2019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/>
              <a:t>Consumo Primer Trimestre</a:t>
            </a:r>
          </a:p>
        </c:rich>
      </c:tx>
      <c:layout>
        <c:manualLayout>
          <c:xMode val="edge"/>
          <c:yMode val="edge"/>
          <c:x val="0.32635867750267"/>
          <c:y val="3.665150478265499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2093946803577502E-2"/>
          <c:y val="0.15537256944444447"/>
          <c:w val="0.89760557176111055"/>
          <c:h val="0.55102673611111108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'Consumo papel 2019'!$E$11</c:f>
              <c:strCache>
                <c:ptCount val="1"/>
                <c:pt idx="0">
                  <c:v>TOTAL PRIMER TRIMESTRE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2019'!$E$13:$E$21</c:f>
              <c:numCache>
                <c:formatCode>0</c:formatCode>
                <c:ptCount val="9"/>
                <c:pt idx="0">
                  <c:v>22</c:v>
                </c:pt>
                <c:pt idx="1">
                  <c:v>99</c:v>
                </c:pt>
                <c:pt idx="2">
                  <c:v>7</c:v>
                </c:pt>
                <c:pt idx="3">
                  <c:v>12.5</c:v>
                </c:pt>
                <c:pt idx="4">
                  <c:v>15.5</c:v>
                </c:pt>
                <c:pt idx="5">
                  <c:v>72.56</c:v>
                </c:pt>
                <c:pt idx="6">
                  <c:v>29</c:v>
                </c:pt>
                <c:pt idx="7">
                  <c:v>13</c:v>
                </c:pt>
                <c:pt idx="8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E9-4766-A2BC-03B76DF80C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3402800"/>
        <c:axId val="1"/>
      </c:barChart>
      <c:catAx>
        <c:axId val="503402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numFmt formatCode="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503402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4483530385962909"/>
          <c:y val="0.89838443268139556"/>
          <c:w val="0.58409969114407678"/>
          <c:h val="9.8468597992124957E-2"/>
        </c:manualLayout>
      </c:layout>
      <c:overlay val="0"/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996AF2-98AC-4817-B907-74AC3CD74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E4C9CE5-7D51-4643-B5D0-00147BC0A0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B35C3D-CAF5-48F3-9C11-12600DDB5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184AC1-CA0E-42CC-AE7F-407D8D2BD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A4197B-1F51-487D-BB4B-35B3CDA7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370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50E0CB-9250-41FA-A1C0-EFBF04EB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9AB33D4-3276-4B09-BC70-AA5CC0A2B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98158D-0C34-40A7-B1F7-C005619F9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E81721-23EA-41E6-845D-960455E96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D6BDF9-0310-4009-9A19-C5CB009CE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1645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2BCDD5-3560-4454-B296-82D5BDF9C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B543743-3F05-4EA9-B69F-A65C26D66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FACBFC-CCAE-44C6-8F53-2DDAE5DE6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267E72-DBFE-4CC0-BD24-06FDEE9E0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5052B5-32A8-4D01-9AF7-68C43CC00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9307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B8405D-C5E7-45AC-A23B-07E2DDB8B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97B9C8-CDAA-45EE-8FD2-E93C0FA27F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A0FA4DC-7249-4D9D-B302-70F220843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147EEA3-A839-44A8-804D-17515CED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D14D07-5C38-48FD-9B9A-4A12755FC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9CBFF1-EFEB-453B-A384-0BEB1F271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460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9B762C-7801-4B86-838E-BF0C99E84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DA37E14-CF64-4734-A49D-F997B873B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74440FE-6898-432F-B421-153499A2D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5977D6-9510-4CE2-B35C-6D41BF5FB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6FBA7A7-E150-4EEC-A4F2-5202934921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5347767-F1AC-4E84-B37E-EB0F0B3F2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C85B3A8-20B4-4FD3-B6C9-71360AE0E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F59A432-4660-4440-8D32-1A8E5F4F5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164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773B56-8F8F-4FCB-AE39-D58C7E22B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1055F1-00BA-46AE-882D-DEADC7CAC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2C1122-7308-4AD4-8DFB-056C713EE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EC0B834-3D11-4440-B49B-8AD9B1F85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2331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93D2E6B-A9AD-4C41-88A7-3A8C7590C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4158A19-7A06-408C-93FD-A365E45B5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178C6F7-D133-4269-8F93-BAA9626B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70434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70BB3F-456D-44E5-8D20-0B1A3C5B5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F73421-8BE1-47D6-A4FC-08772CC67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63D9F5-5D00-4D1E-B791-5BFF4A6158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D43EAA7-5DEA-4C8D-ABBB-9CD660EC3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2CF1D85-F930-4D48-980A-295B8316E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732A71-6B7F-4A03-A9AE-7D965C2C8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5105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22934B-74F3-40EC-AA74-4633A2FAA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50A8CF4-DEB6-4CA4-8354-A5B4527404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026140A-7EDB-48F8-87B4-3ED835215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C48EE9-7B67-48AC-B323-0607A12E1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B44E2FD-32C5-40D2-BEF2-33BFF4EA6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2F62354-636E-4E6D-BC9C-9D0451596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9947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A65AF5-568E-4C7E-BDB1-0209CEF6D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681BB0-C78C-445F-85AE-07C6B3ACEB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693D93-E9B3-4809-AD9B-D7B5965E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534512-1D7F-49BA-A1F3-055C4A9C6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5FE1BD-DF97-424F-833D-4BD27D686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8081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6F5CB2D-EE31-4397-83FA-21B7C74188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B2162E6-C0B3-4F76-B169-16FF4CFCA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ADFC34-E80A-45F7-8525-C925E378D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12680A-54A4-4619-BC88-3011A18E6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4744A7-7877-441B-BBF3-5B2A26237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5329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2D04691-E46F-43FE-A880-17D67A74E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76E455A-C126-43C3-8D17-BD68D0639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2FA019-E2AF-4121-8289-E8001F0BF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E8989-5014-4E7F-8FD5-1CB2D90C74C9}" type="datetimeFigureOut">
              <a:rPr lang="es-CO" smtClean="0"/>
              <a:t>7/05/2019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31A769-40C7-48F0-9265-74A86A3D56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708779-1E09-421B-BC6D-E738289F82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6722B-B64A-494C-A168-2227BEAA8C1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785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5E71DD4-48A7-4005-89DB-7FEB99101E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203" b="82422" l="35798" r="68375">
                        <a14:foregroundMark x1="52416" y1="9635" x2="52416" y2="9635"/>
                        <a14:foregroundMark x1="52416" y1="9635" x2="52416" y2="9635"/>
                        <a14:foregroundMark x1="50732" y1="33333" x2="50732" y2="33333"/>
                        <a14:foregroundMark x1="41142" y1="45964" x2="41142" y2="45964"/>
                        <a14:foregroundMark x1="43997" y1="49479" x2="43997" y2="49479"/>
                        <a14:foregroundMark x1="48755" y1="47917" x2="48755" y2="47917"/>
                        <a14:foregroundMark x1="57321" y1="60547" x2="57321" y2="60547"/>
                        <a14:foregroundMark x1="57321" y1="60547" x2="57321" y2="60547"/>
                        <a14:foregroundMark x1="56149" y1="52474" x2="56149" y2="52474"/>
                        <a14:foregroundMark x1="56149" y1="52474" x2="56149" y2="52474"/>
                        <a14:foregroundMark x1="41581" y1="48568" x2="41581" y2="48568"/>
                        <a14:foregroundMark x1="41362" y1="48438" x2="41362" y2="48438"/>
                        <a14:foregroundMark x1="39092" y1="64974" x2="39092" y2="64974"/>
                        <a14:foregroundMark x1="39092" y1="64974" x2="39092" y2="64974"/>
                        <a14:foregroundMark x1="40044" y1="58724" x2="40044" y2="58724"/>
                        <a14:foregroundMark x1="38799" y1="57422" x2="38799" y2="57422"/>
                        <a14:foregroundMark x1="38799" y1="57422" x2="38799" y2="57422"/>
                        <a14:foregroundMark x1="40264" y1="52995" x2="40264" y2="52995"/>
                        <a14:foregroundMark x1="40264" y1="52995" x2="40264" y2="52995"/>
                        <a14:foregroundMark x1="46559" y1="38411" x2="46559" y2="38411"/>
                        <a14:foregroundMark x1="42020" y1="45443" x2="42020" y2="45443"/>
                        <a14:foregroundMark x1="42020" y1="45443" x2="42020" y2="45443"/>
                        <a14:foregroundMark x1="44510" y1="61719" x2="44510" y2="61719"/>
                        <a14:foregroundMark x1="44436" y1="61979" x2="44436" y2="61979"/>
                        <a14:foregroundMark x1="44143" y1="47135" x2="44143" y2="47135"/>
                        <a14:foregroundMark x1="44143" y1="47135" x2="44143" y2="47135"/>
                        <a14:foregroundMark x1="42533" y1="61068" x2="42533" y2="61068"/>
                        <a14:foregroundMark x1="42533" y1="61068" x2="42533" y2="61068"/>
                        <a14:foregroundMark x1="40556" y1="70182" x2="40556" y2="70182"/>
                        <a14:foregroundMark x1="40556" y1="70182" x2="40556" y2="70182"/>
                        <a14:foregroundMark x1="40190" y1="72526" x2="40190" y2="72526"/>
                        <a14:foregroundMark x1="40190" y1="72526" x2="40190" y2="72526"/>
                        <a14:foregroundMark x1="62592" y1="61198" x2="62592" y2="61198"/>
                        <a14:foregroundMark x1="62592" y1="61198" x2="62592" y2="61198"/>
                        <a14:foregroundMark x1="65300" y1="53906" x2="65300" y2="53906"/>
                        <a14:foregroundMark x1="65300" y1="53906" x2="65300" y2="53906"/>
                        <a14:foregroundMark x1="65593" y1="54036" x2="65593" y2="54036"/>
                        <a14:foregroundMark x1="65593" y1="54036" x2="65593" y2="54036"/>
                        <a14:foregroundMark x1="68521" y1="41536" x2="68521" y2="41536"/>
                        <a14:foregroundMark x1="68521" y1="41536" x2="68521" y2="41536"/>
                        <a14:foregroundMark x1="63543" y1="33333" x2="63543" y2="33333"/>
                        <a14:foregroundMark x1="63543" y1="33333" x2="63543" y2="33333"/>
                        <a14:foregroundMark x1="63470" y1="36458" x2="63470" y2="36458"/>
                        <a14:foregroundMark x1="63470" y1="36458" x2="63470" y2="36458"/>
                        <a14:foregroundMark x1="63250" y1="34375" x2="63250" y2="34375"/>
                        <a14:foregroundMark x1="63250" y1="34375" x2="63250" y2="34375"/>
                        <a14:foregroundMark x1="64275" y1="34766" x2="64275" y2="34766"/>
                        <a14:foregroundMark x1="64275" y1="34766" x2="64275" y2="34766"/>
                        <a14:foregroundMark x1="61859" y1="33464" x2="61859" y2="33464"/>
                        <a14:foregroundMark x1="62958" y1="32422" x2="62958" y2="32422"/>
                        <a14:foregroundMark x1="67204" y1="52474" x2="67204" y2="52474"/>
                        <a14:foregroundMark x1="67204" y1="52474" x2="67204" y2="52474"/>
                        <a14:foregroundMark x1="64641" y1="57943" x2="64641" y2="57943"/>
                        <a14:foregroundMark x1="64641" y1="57943" x2="64641" y2="57943"/>
                        <a14:foregroundMark x1="64422" y1="62240" x2="64422" y2="62240"/>
                        <a14:foregroundMark x1="60615" y1="64063" x2="60615" y2="64063"/>
                        <a14:foregroundMark x1="61713" y1="63151" x2="61713" y2="63151"/>
                        <a14:foregroundMark x1="61713" y1="63151" x2="61713" y2="63151"/>
                        <a14:foregroundMark x1="56076" y1="57943" x2="56076" y2="57943"/>
                        <a14:foregroundMark x1="56076" y1="57943" x2="56076" y2="57943"/>
                        <a14:foregroundMark x1="59810" y1="55078" x2="59810" y2="55078"/>
                        <a14:foregroundMark x1="59810" y1="55078" x2="59810" y2="55078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9517" y1="55469" x2="59517" y2="55469"/>
                        <a14:foregroundMark x1="59517" y1="55469" x2="59517" y2="55469"/>
                        <a14:foregroundMark x1="55930" y1="57682" x2="55930" y2="57682"/>
                        <a14:foregroundMark x1="57247" y1="71224" x2="57247" y2="71224"/>
                        <a14:foregroundMark x1="57247" y1="71224" x2="57247" y2="71224"/>
                        <a14:foregroundMark x1="43045" y1="81901" x2="43045" y2="81901"/>
                        <a14:foregroundMark x1="43045" y1="81901" x2="43045" y2="81901"/>
                        <a14:foregroundMark x1="35944" y1="64193" x2="35944" y2="64193"/>
                        <a14:foregroundMark x1="49854" y1="12240" x2="49854" y2="12240"/>
                        <a14:foregroundMark x1="49854" y1="12240" x2="49854" y2="12240"/>
                        <a14:foregroundMark x1="51245" y1="10286" x2="51245" y2="10286"/>
                        <a14:foregroundMark x1="51245" y1="10286" x2="51245" y2="10286"/>
                        <a14:foregroundMark x1="46193" y1="10286" x2="46193" y2="10286"/>
                        <a14:foregroundMark x1="46193" y1="10286" x2="46193" y2="10286"/>
                        <a14:foregroundMark x1="41947" y1="15104" x2="41947" y2="15104"/>
                        <a14:foregroundMark x1="41947" y1="15104" x2="41947" y2="15104"/>
                        <a14:foregroundMark x1="44729" y1="12240" x2="44729" y2="12240"/>
                        <a14:foregroundMark x1="44729" y1="12240" x2="44729" y2="12240"/>
                        <a14:foregroundMark x1="49927" y1="9115" x2="49927" y2="9115"/>
                        <a14:foregroundMark x1="49927" y1="9115" x2="49927" y2="9115"/>
                        <a14:foregroundMark x1="49927" y1="9115" x2="49927" y2="9115"/>
                        <a14:foregroundMark x1="54392" y1="8984" x2="54392" y2="8984"/>
                        <a14:foregroundMark x1="55271" y1="9766" x2="55271" y2="9766"/>
                        <a14:foregroundMark x1="53001" y1="8203" x2="53001" y2="8203"/>
                        <a14:foregroundMark x1="58346" y1="10286" x2="58346" y2="10286"/>
                        <a14:foregroundMark x1="55637" y1="22917" x2="55637" y2="22917"/>
                        <a14:foregroundMark x1="40483" y1="60547" x2="40483" y2="60547"/>
                        <a14:backgroundMark x1="61786" y1="31771" x2="61786" y2="31771"/>
                      </a14:backgroundRemoval>
                    </a14:imgEffect>
                  </a14:imgLayer>
                </a14:imgProps>
              </a:ext>
            </a:extLst>
          </a:blip>
          <a:srcRect l="34062" t="5257" r="29063" b="8591"/>
          <a:stretch/>
        </p:blipFill>
        <p:spPr>
          <a:xfrm>
            <a:off x="1344577" y="1998061"/>
            <a:ext cx="2838247" cy="3728206"/>
          </a:xfrm>
          <a:prstGeom prst="rect">
            <a:avLst/>
          </a:prstGeom>
        </p:spPr>
      </p:pic>
      <p:pic>
        <p:nvPicPr>
          <p:cNvPr id="5" name="Picture 4" descr="Resultado de imagen para medio ambiente gif">
            <a:extLst>
              <a:ext uri="{FF2B5EF4-FFF2-40B4-BE49-F238E27FC236}">
                <a16:creationId xmlns:a16="http://schemas.microsoft.com/office/drawing/2014/main" id="{7330AF72-34B6-424A-BEEA-AE80C9A1B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25" b="89825" l="6500" r="92250">
                        <a14:foregroundMark x1="92250" y1="66316" x2="92250" y2="66316"/>
                        <a14:foregroundMark x1="92250" y1="66316" x2="92250" y2="66316"/>
                        <a14:foregroundMark x1="18750" y1="63158" x2="18750" y2="63158"/>
                        <a14:foregroundMark x1="18750" y1="63158" x2="18750" y2="63158"/>
                        <a14:foregroundMark x1="6500" y1="66316" x2="6500" y2="6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657" y="1774164"/>
            <a:ext cx="6090572" cy="433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EFDD537-47B4-4A02-8429-C943A6BF2779}"/>
              </a:ext>
            </a:extLst>
          </p:cNvPr>
          <p:cNvSpPr/>
          <p:nvPr/>
        </p:nvSpPr>
        <p:spPr>
          <a:xfrm>
            <a:off x="174170" y="438591"/>
            <a:ext cx="11785601" cy="123055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GESTIÓN AMBIENTAL 1er TRIMESTRE 2019</a:t>
            </a:r>
          </a:p>
        </p:txBody>
      </p:sp>
    </p:spTree>
    <p:extLst>
      <p:ext uri="{BB962C8B-B14F-4D97-AF65-F5344CB8AC3E}">
        <p14:creationId xmlns:p14="http://schemas.microsoft.com/office/powerpoint/2010/main" val="2628754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86CDF1C6-0922-4082-A7F1-DAF0DD7422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277340"/>
              </p:ext>
            </p:extLst>
          </p:nvPr>
        </p:nvGraphicFramePr>
        <p:xfrm>
          <a:off x="1927274" y="2307100"/>
          <a:ext cx="7230794" cy="32496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56658">
                  <a:extLst>
                    <a:ext uri="{9D8B030D-6E8A-4147-A177-3AD203B41FA5}">
                      <a16:colId xmlns:a16="http://schemas.microsoft.com/office/drawing/2014/main" val="1693501740"/>
                    </a:ext>
                  </a:extLst>
                </a:gridCol>
                <a:gridCol w="1709667">
                  <a:extLst>
                    <a:ext uri="{9D8B030D-6E8A-4147-A177-3AD203B41FA5}">
                      <a16:colId xmlns:a16="http://schemas.microsoft.com/office/drawing/2014/main" val="802148431"/>
                    </a:ext>
                  </a:extLst>
                </a:gridCol>
                <a:gridCol w="1882203">
                  <a:extLst>
                    <a:ext uri="{9D8B030D-6E8A-4147-A177-3AD203B41FA5}">
                      <a16:colId xmlns:a16="http://schemas.microsoft.com/office/drawing/2014/main" val="2404212108"/>
                    </a:ext>
                  </a:extLst>
                </a:gridCol>
                <a:gridCol w="1082266">
                  <a:extLst>
                    <a:ext uri="{9D8B030D-6E8A-4147-A177-3AD203B41FA5}">
                      <a16:colId xmlns:a16="http://schemas.microsoft.com/office/drawing/2014/main" val="4082908029"/>
                    </a:ext>
                  </a:extLst>
                </a:gridCol>
              </a:tblGrid>
              <a:tr h="717943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INCIDENTES RELACIONADOS CON EL MANEJO DE SUSTANCIAS QUÍMICAS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2311692"/>
                  </a:ext>
                </a:extLst>
              </a:tr>
              <a:tr h="71794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93695496"/>
                  </a:ext>
                </a:extLst>
              </a:tr>
              <a:tr h="6045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3733352"/>
                  </a:ext>
                </a:extLst>
              </a:tr>
              <a:tr h="6045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0987561"/>
                  </a:ext>
                </a:extLst>
              </a:tr>
              <a:tr h="6045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85261"/>
                  </a:ext>
                </a:extLst>
              </a:tr>
            </a:tbl>
          </a:graphicData>
        </a:graphic>
      </p:graphicFrame>
      <p:sp>
        <p:nvSpPr>
          <p:cNvPr id="5" name="Rectángulo 4">
            <a:extLst>
              <a:ext uri="{FF2B5EF4-FFF2-40B4-BE49-F238E27FC236}">
                <a16:creationId xmlns:a16="http://schemas.microsoft.com/office/drawing/2014/main" id="{340A2C7B-C677-4164-A56D-C55C8DF78349}"/>
              </a:ext>
            </a:extLst>
          </p:cNvPr>
          <p:cNvSpPr/>
          <p:nvPr/>
        </p:nvSpPr>
        <p:spPr>
          <a:xfrm>
            <a:off x="0" y="511163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</p:spTree>
    <p:extLst>
      <p:ext uri="{BB962C8B-B14F-4D97-AF65-F5344CB8AC3E}">
        <p14:creationId xmlns:p14="http://schemas.microsoft.com/office/powerpoint/2010/main" val="1421541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340A2C7B-C677-4164-A56D-C55C8DF78349}"/>
              </a:ext>
            </a:extLst>
          </p:cNvPr>
          <p:cNvSpPr/>
          <p:nvPr/>
        </p:nvSpPr>
        <p:spPr>
          <a:xfrm>
            <a:off x="0" y="511163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7A10ABF1-A32D-4D1E-9433-2B621A674D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485013"/>
              </p:ext>
            </p:extLst>
          </p:nvPr>
        </p:nvGraphicFramePr>
        <p:xfrm>
          <a:off x="1997612" y="2307846"/>
          <a:ext cx="7554351" cy="34739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1061">
                  <a:extLst>
                    <a:ext uri="{9D8B030D-6E8A-4147-A177-3AD203B41FA5}">
                      <a16:colId xmlns:a16="http://schemas.microsoft.com/office/drawing/2014/main" val="964836908"/>
                    </a:ext>
                  </a:extLst>
                </a:gridCol>
                <a:gridCol w="1786169">
                  <a:extLst>
                    <a:ext uri="{9D8B030D-6E8A-4147-A177-3AD203B41FA5}">
                      <a16:colId xmlns:a16="http://schemas.microsoft.com/office/drawing/2014/main" val="1159589692"/>
                    </a:ext>
                  </a:extLst>
                </a:gridCol>
                <a:gridCol w="1966426">
                  <a:extLst>
                    <a:ext uri="{9D8B030D-6E8A-4147-A177-3AD203B41FA5}">
                      <a16:colId xmlns:a16="http://schemas.microsoft.com/office/drawing/2014/main" val="1434153243"/>
                    </a:ext>
                  </a:extLst>
                </a:gridCol>
                <a:gridCol w="1130695">
                  <a:extLst>
                    <a:ext uri="{9D8B030D-6E8A-4147-A177-3AD203B41FA5}">
                      <a16:colId xmlns:a16="http://schemas.microsoft.com/office/drawing/2014/main" val="3199140338"/>
                    </a:ext>
                  </a:extLst>
                </a:gridCol>
              </a:tblGrid>
              <a:tr h="770314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4705323"/>
                  </a:ext>
                </a:extLst>
              </a:tr>
              <a:tr h="77031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81689570"/>
                  </a:ext>
                </a:extLst>
              </a:tr>
              <a:tr h="64444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99%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77653685"/>
                  </a:ext>
                </a:extLst>
              </a:tr>
              <a:tr h="64444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4836085"/>
                  </a:ext>
                </a:extLst>
              </a:tr>
              <a:tr h="64444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038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7222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9FEA81F-3B94-4C61-81B8-A4FEC3C8A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541625"/>
              </p:ext>
            </p:extLst>
          </p:nvPr>
        </p:nvGraphicFramePr>
        <p:xfrm>
          <a:off x="1454727" y="1373770"/>
          <a:ext cx="8215746" cy="37108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04916">
                  <a:extLst>
                    <a:ext uri="{9D8B030D-6E8A-4147-A177-3AD203B41FA5}">
                      <a16:colId xmlns:a16="http://schemas.microsoft.com/office/drawing/2014/main" val="4008508329"/>
                    </a:ext>
                  </a:extLst>
                </a:gridCol>
                <a:gridCol w="1942551">
                  <a:extLst>
                    <a:ext uri="{9D8B030D-6E8A-4147-A177-3AD203B41FA5}">
                      <a16:colId xmlns:a16="http://schemas.microsoft.com/office/drawing/2014/main" val="10142052"/>
                    </a:ext>
                  </a:extLst>
                </a:gridCol>
                <a:gridCol w="2138590">
                  <a:extLst>
                    <a:ext uri="{9D8B030D-6E8A-4147-A177-3AD203B41FA5}">
                      <a16:colId xmlns:a16="http://schemas.microsoft.com/office/drawing/2014/main" val="357175465"/>
                    </a:ext>
                  </a:extLst>
                </a:gridCol>
                <a:gridCol w="1229689">
                  <a:extLst>
                    <a:ext uri="{9D8B030D-6E8A-4147-A177-3AD203B41FA5}">
                      <a16:colId xmlns:a16="http://schemas.microsoft.com/office/drawing/2014/main" val="2897099846"/>
                    </a:ext>
                  </a:extLst>
                </a:gridCol>
              </a:tblGrid>
              <a:tr h="81983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CONSUMO DE  AGUA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08007843"/>
                  </a:ext>
                </a:extLst>
              </a:tr>
              <a:tr h="81983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2453618"/>
                  </a:ext>
                </a:extLst>
              </a:tr>
              <a:tr h="69039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0,022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88214508"/>
                  </a:ext>
                </a:extLst>
              </a:tr>
              <a:tr h="69039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0,021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01196274"/>
                  </a:ext>
                </a:extLst>
              </a:tr>
              <a:tr h="69039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0,012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00879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2245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6320A94F-48F5-483E-9D9C-4564C9280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538586"/>
              </p:ext>
            </p:extLst>
          </p:nvPr>
        </p:nvGraphicFramePr>
        <p:xfrm>
          <a:off x="1593273" y="1856510"/>
          <a:ext cx="7958690" cy="36017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4027">
                  <a:extLst>
                    <a:ext uri="{9D8B030D-6E8A-4147-A177-3AD203B41FA5}">
                      <a16:colId xmlns:a16="http://schemas.microsoft.com/office/drawing/2014/main" val="3455000122"/>
                    </a:ext>
                  </a:extLst>
                </a:gridCol>
                <a:gridCol w="1881772">
                  <a:extLst>
                    <a:ext uri="{9D8B030D-6E8A-4147-A177-3AD203B41FA5}">
                      <a16:colId xmlns:a16="http://schemas.microsoft.com/office/drawing/2014/main" val="2555484811"/>
                    </a:ext>
                  </a:extLst>
                </a:gridCol>
                <a:gridCol w="2071677">
                  <a:extLst>
                    <a:ext uri="{9D8B030D-6E8A-4147-A177-3AD203B41FA5}">
                      <a16:colId xmlns:a16="http://schemas.microsoft.com/office/drawing/2014/main" val="3858804152"/>
                    </a:ext>
                  </a:extLst>
                </a:gridCol>
                <a:gridCol w="1191214">
                  <a:extLst>
                    <a:ext uri="{9D8B030D-6E8A-4147-A177-3AD203B41FA5}">
                      <a16:colId xmlns:a16="http://schemas.microsoft.com/office/drawing/2014/main" val="3498697766"/>
                    </a:ext>
                  </a:extLst>
                </a:gridCol>
              </a:tblGrid>
              <a:tr h="729567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/h/usuario)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1293200"/>
                  </a:ext>
                </a:extLst>
              </a:tr>
              <a:tr h="72956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8194861"/>
                  </a:ext>
                </a:extLst>
              </a:tr>
              <a:tr h="714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4284711"/>
                  </a:ext>
                </a:extLst>
              </a:tr>
              <a:tr h="714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4374870"/>
                  </a:ext>
                </a:extLst>
              </a:tr>
              <a:tr h="714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86510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32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0AC2517E-60ED-4D92-8428-8774D21568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324183"/>
              </p:ext>
            </p:extLst>
          </p:nvPr>
        </p:nvGraphicFramePr>
        <p:xfrm>
          <a:off x="1378633" y="1899140"/>
          <a:ext cx="8257735" cy="36716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9762">
                  <a:extLst>
                    <a:ext uri="{9D8B030D-6E8A-4147-A177-3AD203B41FA5}">
                      <a16:colId xmlns:a16="http://schemas.microsoft.com/office/drawing/2014/main" val="2602091444"/>
                    </a:ext>
                  </a:extLst>
                </a:gridCol>
                <a:gridCol w="1952480">
                  <a:extLst>
                    <a:ext uri="{9D8B030D-6E8A-4147-A177-3AD203B41FA5}">
                      <a16:colId xmlns:a16="http://schemas.microsoft.com/office/drawing/2014/main" val="4178400367"/>
                    </a:ext>
                  </a:extLst>
                </a:gridCol>
                <a:gridCol w="2149520">
                  <a:extLst>
                    <a:ext uri="{9D8B030D-6E8A-4147-A177-3AD203B41FA5}">
                      <a16:colId xmlns:a16="http://schemas.microsoft.com/office/drawing/2014/main" val="1360576961"/>
                    </a:ext>
                  </a:extLst>
                </a:gridCol>
                <a:gridCol w="1235973">
                  <a:extLst>
                    <a:ext uri="{9D8B030D-6E8A-4147-A177-3AD203B41FA5}">
                      <a16:colId xmlns:a16="http://schemas.microsoft.com/office/drawing/2014/main" val="254819086"/>
                    </a:ext>
                  </a:extLst>
                </a:gridCol>
              </a:tblGrid>
              <a:tr h="746415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APROVECHABLES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5374571"/>
                  </a:ext>
                </a:extLst>
              </a:tr>
              <a:tr h="92172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02339629"/>
                  </a:ext>
                </a:extLst>
              </a:tr>
              <a:tr h="6678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5147939"/>
                  </a:ext>
                </a:extLst>
              </a:tr>
              <a:tr h="6678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1335360"/>
                  </a:ext>
                </a:extLst>
              </a:tr>
              <a:tr h="6678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78909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7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2F3D96-B626-4DFB-96BE-A45F966A25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339487"/>
              </p:ext>
            </p:extLst>
          </p:nvPr>
        </p:nvGraphicFramePr>
        <p:xfrm>
          <a:off x="1969477" y="2532184"/>
          <a:ext cx="7484011" cy="2785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14502">
                  <a:extLst>
                    <a:ext uri="{9D8B030D-6E8A-4147-A177-3AD203B41FA5}">
                      <a16:colId xmlns:a16="http://schemas.microsoft.com/office/drawing/2014/main" val="3528726660"/>
                    </a:ext>
                  </a:extLst>
                </a:gridCol>
                <a:gridCol w="1781128">
                  <a:extLst>
                    <a:ext uri="{9D8B030D-6E8A-4147-A177-3AD203B41FA5}">
                      <a16:colId xmlns:a16="http://schemas.microsoft.com/office/drawing/2014/main" val="645434691"/>
                    </a:ext>
                  </a:extLst>
                </a:gridCol>
                <a:gridCol w="1960876">
                  <a:extLst>
                    <a:ext uri="{9D8B030D-6E8A-4147-A177-3AD203B41FA5}">
                      <a16:colId xmlns:a16="http://schemas.microsoft.com/office/drawing/2014/main" val="2520973375"/>
                    </a:ext>
                  </a:extLst>
                </a:gridCol>
                <a:gridCol w="1127505">
                  <a:extLst>
                    <a:ext uri="{9D8B030D-6E8A-4147-A177-3AD203B41FA5}">
                      <a16:colId xmlns:a16="http://schemas.microsoft.com/office/drawing/2014/main" val="1525813407"/>
                    </a:ext>
                  </a:extLst>
                </a:gridCol>
              </a:tblGrid>
              <a:tr h="538424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4032090"/>
                  </a:ext>
                </a:extLst>
              </a:tr>
              <a:tr h="80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01586638"/>
                  </a:ext>
                </a:extLst>
              </a:tr>
              <a:tr h="48174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8848731"/>
                  </a:ext>
                </a:extLst>
              </a:tr>
              <a:tr h="48174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9863717"/>
                  </a:ext>
                </a:extLst>
              </a:tr>
              <a:tr h="48174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77065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931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DCB04B39-11CF-4665-A947-8DE81E0B17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535563"/>
              </p:ext>
            </p:extLst>
          </p:nvPr>
        </p:nvGraphicFramePr>
        <p:xfrm>
          <a:off x="2307102" y="2184888"/>
          <a:ext cx="7005710" cy="2584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77073">
                  <a:extLst>
                    <a:ext uri="{9D8B030D-6E8A-4147-A177-3AD203B41FA5}">
                      <a16:colId xmlns:a16="http://schemas.microsoft.com/office/drawing/2014/main" val="2403727219"/>
                    </a:ext>
                  </a:extLst>
                </a:gridCol>
                <a:gridCol w="1656447">
                  <a:extLst>
                    <a:ext uri="{9D8B030D-6E8A-4147-A177-3AD203B41FA5}">
                      <a16:colId xmlns:a16="http://schemas.microsoft.com/office/drawing/2014/main" val="4201306092"/>
                    </a:ext>
                  </a:extLst>
                </a:gridCol>
                <a:gridCol w="1823612">
                  <a:extLst>
                    <a:ext uri="{9D8B030D-6E8A-4147-A177-3AD203B41FA5}">
                      <a16:colId xmlns:a16="http://schemas.microsoft.com/office/drawing/2014/main" val="3384274663"/>
                    </a:ext>
                  </a:extLst>
                </a:gridCol>
                <a:gridCol w="1048578">
                  <a:extLst>
                    <a:ext uri="{9D8B030D-6E8A-4147-A177-3AD203B41FA5}">
                      <a16:colId xmlns:a16="http://schemas.microsoft.com/office/drawing/2014/main" val="2053601977"/>
                    </a:ext>
                  </a:extLst>
                </a:gridCol>
              </a:tblGrid>
              <a:tr h="745149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PAPEL 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29260910"/>
                  </a:ext>
                </a:extLst>
              </a:tr>
              <a:tr h="8700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57041298"/>
                  </a:ext>
                </a:extLst>
              </a:tr>
              <a:tr h="331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0,010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237404"/>
                  </a:ext>
                </a:extLst>
              </a:tr>
              <a:tr h="3311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748977"/>
                  </a:ext>
                </a:extLst>
              </a:tr>
              <a:tr h="30653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452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3913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6182D7F-BA67-44FD-8533-3727EB676276}"/>
              </a:ext>
            </a:extLst>
          </p:cNvPr>
          <p:cNvSpPr/>
          <p:nvPr/>
        </p:nvSpPr>
        <p:spPr>
          <a:xfrm>
            <a:off x="0" y="162820"/>
            <a:ext cx="12192000" cy="850732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O" sz="3600" b="1" dirty="0"/>
              <a:t>DESEMPEÑO 1ER TRIMESTRE DE 2019</a:t>
            </a:r>
          </a:p>
        </p:txBody>
      </p:sp>
      <p:graphicFrame>
        <p:nvGraphicFramePr>
          <p:cNvPr id="4" name="2 Gráfico">
            <a:extLst>
              <a:ext uri="{FF2B5EF4-FFF2-40B4-BE49-F238E27FC236}">
                <a16:creationId xmlns:a16="http://schemas.microsoft.com/office/drawing/2014/main" id="{0DDF4EBC-DCF5-4886-846E-D23060F416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115936"/>
              </p:ext>
            </p:extLst>
          </p:nvPr>
        </p:nvGraphicFramePr>
        <p:xfrm>
          <a:off x="2307771" y="2009775"/>
          <a:ext cx="6168572" cy="3737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100924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217</Words>
  <Application>Microsoft Office PowerPoint</Application>
  <PresentationFormat>Panorámica</PresentationFormat>
  <Paragraphs>111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suarez bohorquez</dc:creator>
  <cp:lastModifiedBy>cristian suarez bohorquez</cp:lastModifiedBy>
  <cp:revision>10</cp:revision>
  <dcterms:created xsi:type="dcterms:W3CDTF">2019-05-07T19:28:51Z</dcterms:created>
  <dcterms:modified xsi:type="dcterms:W3CDTF">2019-05-07T22:00:27Z</dcterms:modified>
</cp:coreProperties>
</file>