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56" r:id="rId3"/>
    <p:sldId id="258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ATURNO01\Gesti&#243;n%20Ambiental\5000-98.1%20REGISTROS%20Y%20CONTROLES%20DE%20GESTI&#211;N%20AMBIENTAL\5000-98.4%20CONTROLES%20OPERACIONALES\Control%20suministro%20de%20papel\2018\Consumo%20de%20papel%202018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'Consumo papel 2018'!$Y$12</c:f>
              <c:strCache>
                <c:ptCount val="1"/>
                <c:pt idx="0">
                  <c:v>Total Año 2017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2018'!$X$13:$X$21</c:f>
              <c:strCache>
                <c:ptCount val="9"/>
                <c:pt idx="0">
                  <c:v>SIAU 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DIRECCION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2018'!$Y$13:$Y$21</c:f>
              <c:numCache>
                <c:formatCode>General</c:formatCode>
                <c:ptCount val="9"/>
                <c:pt idx="0">
                  <c:v>83</c:v>
                </c:pt>
                <c:pt idx="1">
                  <c:v>336</c:v>
                </c:pt>
                <c:pt idx="2">
                  <c:v>53</c:v>
                </c:pt>
                <c:pt idx="3">
                  <c:v>42.42</c:v>
                </c:pt>
                <c:pt idx="4">
                  <c:v>70</c:v>
                </c:pt>
                <c:pt idx="5">
                  <c:v>310</c:v>
                </c:pt>
                <c:pt idx="6">
                  <c:v>82</c:v>
                </c:pt>
                <c:pt idx="7">
                  <c:v>46</c:v>
                </c:pt>
                <c:pt idx="8">
                  <c:v>4.18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F9-429E-915C-FD5BDE1D1876}"/>
            </c:ext>
          </c:extLst>
        </c:ser>
        <c:ser>
          <c:idx val="1"/>
          <c:order val="1"/>
          <c:tx>
            <c:strRef>
              <c:f>'Consumo papel 2018'!$Z$12</c:f>
              <c:strCache>
                <c:ptCount val="1"/>
                <c:pt idx="0">
                  <c:v>Total Año 2018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1.6666666666666666E-2"/>
                  <c:y val="-9.259259259259267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8F9-429E-915C-FD5BDE1D1876}"/>
                </c:ext>
              </c:extLst>
            </c:dLbl>
            <c:dLbl>
              <c:idx val="1"/>
              <c:layout>
                <c:manualLayout>
                  <c:x val="2.5000000000000001E-2"/>
                  <c:y val="-4.629629629629630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8F9-429E-915C-FD5BDE1D1876}"/>
                </c:ext>
              </c:extLst>
            </c:dLbl>
            <c:dLbl>
              <c:idx val="2"/>
              <c:layout>
                <c:manualLayout>
                  <c:x val="8.3333333333333332E-3"/>
                  <c:y val="-0.1111111111111111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8F9-429E-915C-FD5BDE1D1876}"/>
                </c:ext>
              </c:extLst>
            </c:dLbl>
            <c:dLbl>
              <c:idx val="3"/>
              <c:layout>
                <c:manualLayout>
                  <c:x val="5.5555555555555046E-3"/>
                  <c:y val="-7.87037037037037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8F9-429E-915C-FD5BDE1D1876}"/>
                </c:ext>
              </c:extLst>
            </c:dLbl>
            <c:dLbl>
              <c:idx val="4"/>
              <c:layout>
                <c:manualLayout>
                  <c:x val="1.1111111111111009E-2"/>
                  <c:y val="-6.018518518518518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8F9-429E-915C-FD5BDE1D1876}"/>
                </c:ext>
              </c:extLst>
            </c:dLbl>
            <c:dLbl>
              <c:idx val="5"/>
              <c:layout>
                <c:manualLayout>
                  <c:x val="4.4444444444444446E-2"/>
                  <c:y val="-4.62962962962962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8F9-429E-915C-FD5BDE1D1876}"/>
                </c:ext>
              </c:extLst>
            </c:dLbl>
            <c:dLbl>
              <c:idx val="6"/>
              <c:layout>
                <c:manualLayout>
                  <c:x val="5.5555555555556572E-3"/>
                  <c:y val="-6.481481481481481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8F9-429E-915C-FD5BDE1D1876}"/>
                </c:ext>
              </c:extLst>
            </c:dLbl>
            <c:dLbl>
              <c:idx val="7"/>
              <c:layout>
                <c:manualLayout>
                  <c:x val="5.5555555555555558E-3"/>
                  <c:y val="-5.555555555555564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8F9-429E-915C-FD5BDE1D1876}"/>
                </c:ext>
              </c:extLst>
            </c:dLbl>
            <c:dLbl>
              <c:idx val="8"/>
              <c:layout>
                <c:manualLayout>
                  <c:x val="1.3888888888888888E-2"/>
                  <c:y val="-0.1018518518518519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8F9-429E-915C-FD5BDE1D18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'Consumo papel 2018'!$X$13:$X$21</c:f>
              <c:strCache>
                <c:ptCount val="9"/>
                <c:pt idx="0">
                  <c:v>SIAU </c:v>
                </c:pt>
                <c:pt idx="1">
                  <c:v>CONSULTA EX</c:v>
                </c:pt>
                <c:pt idx="2">
                  <c:v>LABORATORIO</c:v>
                </c:pt>
                <c:pt idx="3">
                  <c:v>STC</c:v>
                </c:pt>
                <c:pt idx="4">
                  <c:v>DIRECCION</c:v>
                </c:pt>
                <c:pt idx="5">
                  <c:v>SAF</c:v>
                </c:pt>
                <c:pt idx="6">
                  <c:v>CIRUGIA</c:v>
                </c:pt>
                <c:pt idx="7">
                  <c:v>FARMACIA</c:v>
                </c:pt>
                <c:pt idx="8">
                  <c:v>DOCENCIA</c:v>
                </c:pt>
              </c:strCache>
            </c:strRef>
          </c:cat>
          <c:val>
            <c:numRef>
              <c:f>'Consumo papel 2018'!$Z$13:$Z$21</c:f>
              <c:numCache>
                <c:formatCode>General</c:formatCode>
                <c:ptCount val="9"/>
                <c:pt idx="0">
                  <c:v>78</c:v>
                </c:pt>
                <c:pt idx="1">
                  <c:v>351</c:v>
                </c:pt>
                <c:pt idx="2">
                  <c:v>43</c:v>
                </c:pt>
                <c:pt idx="3">
                  <c:v>53</c:v>
                </c:pt>
                <c:pt idx="4">
                  <c:v>87</c:v>
                </c:pt>
                <c:pt idx="5">
                  <c:v>244</c:v>
                </c:pt>
                <c:pt idx="6">
                  <c:v>95</c:v>
                </c:pt>
                <c:pt idx="7">
                  <c:v>42</c:v>
                </c:pt>
                <c:pt idx="8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8F9-429E-915C-FD5BDE1D18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488145328"/>
        <c:axId val="1"/>
      </c:barChart>
      <c:catAx>
        <c:axId val="488145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488145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544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080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05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351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82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41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266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752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919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71774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38773-1701-44EE-9874-B744038E9427}" type="datetimeFigureOut">
              <a:rPr lang="es-CO" smtClean="0"/>
              <a:t>26/02/2019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721FD-D461-4D9C-8D12-7B03E84D88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818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ED71826-19EF-48BE-9C6E-BB80CD0EBCF5}"/>
              </a:ext>
            </a:extLst>
          </p:cNvPr>
          <p:cNvSpPr/>
          <p:nvPr/>
        </p:nvSpPr>
        <p:spPr>
          <a:xfrm>
            <a:off x="0" y="0"/>
            <a:ext cx="6657370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C7F676-5BAA-448D-A2A2-653386632723}"/>
              </a:ext>
            </a:extLst>
          </p:cNvPr>
          <p:cNvSpPr/>
          <p:nvPr/>
        </p:nvSpPr>
        <p:spPr>
          <a:xfrm>
            <a:off x="6657370" y="0"/>
            <a:ext cx="5534630" cy="6858000"/>
          </a:xfrm>
          <a:prstGeom prst="rect">
            <a:avLst/>
          </a:prstGeom>
          <a:solidFill>
            <a:srgbClr val="E2E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215CBE1-8F72-4221-8BED-4D1CA3BA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64" y="1061961"/>
            <a:ext cx="5093009" cy="110446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C20DB44-897D-44F9-8FF6-4CEF3ED68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824" y="6012027"/>
            <a:ext cx="4359554" cy="72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0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A9550E7-77DF-4DFA-B91F-65AE78AEA306}"/>
              </a:ext>
            </a:extLst>
          </p:cNvPr>
          <p:cNvSpPr/>
          <p:nvPr/>
        </p:nvSpPr>
        <p:spPr>
          <a:xfrm>
            <a:off x="0" y="356435"/>
            <a:ext cx="12191998" cy="131210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9F9F4A-4C36-4D25-8831-24C614BE4DB1}"/>
              </a:ext>
            </a:extLst>
          </p:cNvPr>
          <p:cNvSpPr/>
          <p:nvPr/>
        </p:nvSpPr>
        <p:spPr>
          <a:xfrm>
            <a:off x="117233" y="650044"/>
            <a:ext cx="12191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GESTIÓN AMBIENTAL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BADDCA5-A2D8-4508-845E-2E8753C51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487" y="1668539"/>
            <a:ext cx="7373711" cy="3916138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52D74969-1B33-483F-8806-8673A9B57867}"/>
              </a:ext>
            </a:extLst>
          </p:cNvPr>
          <p:cNvSpPr/>
          <p:nvPr/>
        </p:nvSpPr>
        <p:spPr>
          <a:xfrm>
            <a:off x="312056" y="5217478"/>
            <a:ext cx="11255827" cy="844324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D186B4-7874-4F78-9848-86EDD9A3E5AA}"/>
              </a:ext>
            </a:extLst>
          </p:cNvPr>
          <p:cNvSpPr txBox="1"/>
          <p:nvPr/>
        </p:nvSpPr>
        <p:spPr>
          <a:xfrm>
            <a:off x="2249487" y="5326743"/>
            <a:ext cx="72428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4TO TRIMESTRE 2018</a:t>
            </a:r>
          </a:p>
        </p:txBody>
      </p:sp>
    </p:spTree>
    <p:extLst>
      <p:ext uri="{BB962C8B-B14F-4D97-AF65-F5344CB8AC3E}">
        <p14:creationId xmlns:p14="http://schemas.microsoft.com/office/powerpoint/2010/main" val="3337779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0" y="172861"/>
            <a:ext cx="7723164" cy="1402719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30495" y="397166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D5C6666-6D1F-4EF6-994A-E8F2EBEB6A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182501"/>
              </p:ext>
            </p:extLst>
          </p:nvPr>
        </p:nvGraphicFramePr>
        <p:xfrm>
          <a:off x="1256713" y="2474690"/>
          <a:ext cx="8806375" cy="37291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26075">
                  <a:extLst>
                    <a:ext uri="{9D8B030D-6E8A-4147-A177-3AD203B41FA5}">
                      <a16:colId xmlns:a16="http://schemas.microsoft.com/office/drawing/2014/main" val="44446226"/>
                    </a:ext>
                  </a:extLst>
                </a:gridCol>
                <a:gridCol w="2077696">
                  <a:extLst>
                    <a:ext uri="{9D8B030D-6E8A-4147-A177-3AD203B41FA5}">
                      <a16:colId xmlns:a16="http://schemas.microsoft.com/office/drawing/2014/main" val="2075575370"/>
                    </a:ext>
                  </a:extLst>
                </a:gridCol>
                <a:gridCol w="2287368">
                  <a:extLst>
                    <a:ext uri="{9D8B030D-6E8A-4147-A177-3AD203B41FA5}">
                      <a16:colId xmlns:a16="http://schemas.microsoft.com/office/drawing/2014/main" val="4058644446"/>
                    </a:ext>
                  </a:extLst>
                </a:gridCol>
                <a:gridCol w="1315236">
                  <a:extLst>
                    <a:ext uri="{9D8B030D-6E8A-4147-A177-3AD203B41FA5}">
                      <a16:colId xmlns:a16="http://schemas.microsoft.com/office/drawing/2014/main" val="143735186"/>
                    </a:ext>
                  </a:extLst>
                </a:gridCol>
              </a:tblGrid>
              <a:tr h="32302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MES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ACTUAL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VALOR ANTERIOR</a:t>
                      </a:r>
                      <a:endParaRPr lang="es-CO" sz="1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800" b="1" u="none" strike="noStrike" dirty="0">
                          <a:effectLst/>
                        </a:rPr>
                        <a:t>META</a:t>
                      </a:r>
                      <a:endParaRPr lang="es-CO" sz="1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69710765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ENERO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O" sz="2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85%</a:t>
                      </a:r>
                      <a:endParaRPr lang="es-CO" sz="2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O" sz="2800" u="none" strike="noStrike" dirty="0">
                          <a:effectLst/>
                        </a:rPr>
                        <a:t>83%</a:t>
                      </a:r>
                      <a:endParaRPr lang="es-CO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O" sz="2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90%</a:t>
                      </a:r>
                      <a:endParaRPr lang="es-CO" sz="2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09114055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FEBRERO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400146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MARZO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5970306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ABRIL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122357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MAYO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650119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JUNIO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242421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JULIO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O" sz="2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100%</a:t>
                      </a:r>
                      <a:endParaRPr lang="es-CO" sz="2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O" sz="2800" u="none" strike="noStrike" dirty="0">
                          <a:effectLst/>
                        </a:rPr>
                        <a:t>100%</a:t>
                      </a:r>
                      <a:endParaRPr lang="es-CO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O" sz="28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90%</a:t>
                      </a:r>
                      <a:endParaRPr lang="es-CO" sz="2800" b="1" i="0" u="none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6498019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AGOSTO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697869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SEPTIEMBRE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5206563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OCTUBRE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6645471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NOVIEMBRE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165719"/>
                  </a:ext>
                </a:extLst>
              </a:tr>
              <a:tr h="27202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800" b="1" u="none" strike="noStrike" dirty="0">
                          <a:effectLst/>
                        </a:rPr>
                        <a:t>DICIEMBRE</a:t>
                      </a:r>
                      <a:endParaRPr lang="es-CO" sz="1800" b="1" i="0" u="none" strike="noStrike" dirty="0">
                        <a:solidFill>
                          <a:srgbClr val="000000"/>
                        </a:solidFill>
                        <a:effectLst/>
                        <a:latin typeface="Arial1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3101556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348112" y="1687732"/>
            <a:ext cx="48252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MANEJO SEGURO DE SUSTANCIAS QUÍMICAS </a:t>
            </a:r>
          </a:p>
        </p:txBody>
      </p:sp>
    </p:spTree>
    <p:extLst>
      <p:ext uri="{BB962C8B-B14F-4D97-AF65-F5344CB8AC3E}">
        <p14:creationId xmlns:p14="http://schemas.microsoft.com/office/powerpoint/2010/main" val="3542748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290179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30495" y="397166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179298" y="1338218"/>
            <a:ext cx="55684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ADHERENCIA AL ADECUADO MANEJO DE RESIDUOS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65863A93-28FA-4306-8278-905EC9488D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950209"/>
              </p:ext>
            </p:extLst>
          </p:nvPr>
        </p:nvGraphicFramePr>
        <p:xfrm>
          <a:off x="1671710" y="2169215"/>
          <a:ext cx="7723163" cy="3698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30749">
                  <a:extLst>
                    <a:ext uri="{9D8B030D-6E8A-4147-A177-3AD203B41FA5}">
                      <a16:colId xmlns:a16="http://schemas.microsoft.com/office/drawing/2014/main" val="3806644576"/>
                    </a:ext>
                  </a:extLst>
                </a:gridCol>
                <a:gridCol w="1826084">
                  <a:extLst>
                    <a:ext uri="{9D8B030D-6E8A-4147-A177-3AD203B41FA5}">
                      <a16:colId xmlns:a16="http://schemas.microsoft.com/office/drawing/2014/main" val="813803694"/>
                    </a:ext>
                  </a:extLst>
                </a:gridCol>
                <a:gridCol w="2010368">
                  <a:extLst>
                    <a:ext uri="{9D8B030D-6E8A-4147-A177-3AD203B41FA5}">
                      <a16:colId xmlns:a16="http://schemas.microsoft.com/office/drawing/2014/main" val="2196111118"/>
                    </a:ext>
                  </a:extLst>
                </a:gridCol>
                <a:gridCol w="1155962">
                  <a:extLst>
                    <a:ext uri="{9D8B030D-6E8A-4147-A177-3AD203B41FA5}">
                      <a16:colId xmlns:a16="http://schemas.microsoft.com/office/drawing/2014/main" val="1773645878"/>
                    </a:ext>
                  </a:extLst>
                </a:gridCol>
              </a:tblGrid>
              <a:tr h="29244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4514880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98,5%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57923988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3613609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568388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50023742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837868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48012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0966995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2325557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795339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98,1%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8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37961190"/>
                  </a:ext>
                </a:extLst>
              </a:tr>
              <a:tr h="9244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8643390"/>
                  </a:ext>
                </a:extLst>
              </a:tr>
              <a:tr h="24626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280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7403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059347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86765" y="211808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179298" y="1338218"/>
            <a:ext cx="5568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% DE RESIDUOS APROVECHABLES 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2D285029-F613-4384-B963-1D3497E62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399549"/>
              </p:ext>
            </p:extLst>
          </p:nvPr>
        </p:nvGraphicFramePr>
        <p:xfrm>
          <a:off x="1055076" y="2030715"/>
          <a:ext cx="9017392" cy="40862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21443">
                  <a:extLst>
                    <a:ext uri="{9D8B030D-6E8A-4147-A177-3AD203B41FA5}">
                      <a16:colId xmlns:a16="http://schemas.microsoft.com/office/drawing/2014/main" val="623393788"/>
                    </a:ext>
                  </a:extLst>
                </a:gridCol>
                <a:gridCol w="1973685">
                  <a:extLst>
                    <a:ext uri="{9D8B030D-6E8A-4147-A177-3AD203B41FA5}">
                      <a16:colId xmlns:a16="http://schemas.microsoft.com/office/drawing/2014/main" val="3646168417"/>
                    </a:ext>
                  </a:extLst>
                </a:gridCol>
                <a:gridCol w="2172865">
                  <a:extLst>
                    <a:ext uri="{9D8B030D-6E8A-4147-A177-3AD203B41FA5}">
                      <a16:colId xmlns:a16="http://schemas.microsoft.com/office/drawing/2014/main" val="3845443740"/>
                    </a:ext>
                  </a:extLst>
                </a:gridCol>
                <a:gridCol w="1249399">
                  <a:extLst>
                    <a:ext uri="{9D8B030D-6E8A-4147-A177-3AD203B41FA5}">
                      <a16:colId xmlns:a16="http://schemas.microsoft.com/office/drawing/2014/main" val="112448332"/>
                    </a:ext>
                  </a:extLst>
                </a:gridCol>
              </a:tblGrid>
              <a:tr h="3128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89222758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10%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19566723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10%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66316449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 dirty="0">
                          <a:effectLst/>
                        </a:rPr>
                        <a:t>10%</a:t>
                      </a:r>
                      <a:endParaRPr lang="es-CO" sz="2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3371155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9%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66232611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12%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27023117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10%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97441603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9%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29257263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15%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24292042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13%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2235412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18%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39399933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>
                          <a:effectLst/>
                        </a:rPr>
                        <a:t>12%</a:t>
                      </a:r>
                      <a:endParaRPr lang="es-CO" sz="20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6861090"/>
                  </a:ext>
                </a:extLst>
              </a:tr>
              <a:tr h="27990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none" strike="noStrike" dirty="0">
                          <a:effectLst/>
                        </a:rPr>
                        <a:t>13%</a:t>
                      </a:r>
                      <a:endParaRPr lang="es-CO" sz="2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2000" b="1" u="sng" strike="noStrike" dirty="0">
                          <a:solidFill>
                            <a:srgbClr val="00B050"/>
                          </a:solidFill>
                          <a:effectLst/>
                        </a:rPr>
                        <a:t>13%</a:t>
                      </a:r>
                      <a:endParaRPr lang="es-CO" sz="2000" b="1" i="0" u="sng" strike="noStrike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000272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7480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059347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86765" y="211808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179298" y="1338218"/>
            <a:ext cx="5568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% DE RESIDUOS NO APROVECHABLES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A9D6F297-9EEC-461A-9333-9EF984EBEB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177690"/>
              </p:ext>
            </p:extLst>
          </p:nvPr>
        </p:nvGraphicFramePr>
        <p:xfrm>
          <a:off x="2101945" y="1972186"/>
          <a:ext cx="7723165" cy="40557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70447">
                  <a:extLst>
                    <a:ext uri="{9D8B030D-6E8A-4147-A177-3AD203B41FA5}">
                      <a16:colId xmlns:a16="http://schemas.microsoft.com/office/drawing/2014/main" val="1072807361"/>
                    </a:ext>
                  </a:extLst>
                </a:gridCol>
                <a:gridCol w="1945645">
                  <a:extLst>
                    <a:ext uri="{9D8B030D-6E8A-4147-A177-3AD203B41FA5}">
                      <a16:colId xmlns:a16="http://schemas.microsoft.com/office/drawing/2014/main" val="202054865"/>
                    </a:ext>
                  </a:extLst>
                </a:gridCol>
                <a:gridCol w="1782269">
                  <a:extLst>
                    <a:ext uri="{9D8B030D-6E8A-4147-A177-3AD203B41FA5}">
                      <a16:colId xmlns:a16="http://schemas.microsoft.com/office/drawing/2014/main" val="129653409"/>
                    </a:ext>
                  </a:extLst>
                </a:gridCol>
                <a:gridCol w="1024804">
                  <a:extLst>
                    <a:ext uri="{9D8B030D-6E8A-4147-A177-3AD203B41FA5}">
                      <a16:colId xmlns:a16="http://schemas.microsoft.com/office/drawing/2014/main" val="1890039791"/>
                    </a:ext>
                  </a:extLst>
                </a:gridCol>
              </a:tblGrid>
              <a:tr h="24900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99743022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1251011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67601548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1167627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6211502"/>
                  </a:ext>
                </a:extLst>
              </a:tr>
              <a:tr h="27521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0772298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59186257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9573984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1093974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9885382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90103008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92798"/>
                  </a:ext>
                </a:extLst>
              </a:tr>
              <a:tr h="2227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72833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4687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059347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86765" y="211808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179298" y="1338218"/>
            <a:ext cx="5568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CONSUMO DE ENERGÍA (KW/H/USUARIO)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E348ADD5-A3B7-46CC-AEAA-D5E987773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323645"/>
              </p:ext>
            </p:extLst>
          </p:nvPr>
        </p:nvGraphicFramePr>
        <p:xfrm>
          <a:off x="1899141" y="1799883"/>
          <a:ext cx="7920107" cy="41921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00384">
                  <a:extLst>
                    <a:ext uri="{9D8B030D-6E8A-4147-A177-3AD203B41FA5}">
                      <a16:colId xmlns:a16="http://schemas.microsoft.com/office/drawing/2014/main" val="1297570371"/>
                    </a:ext>
                  </a:extLst>
                </a:gridCol>
                <a:gridCol w="1872650">
                  <a:extLst>
                    <a:ext uri="{9D8B030D-6E8A-4147-A177-3AD203B41FA5}">
                      <a16:colId xmlns:a16="http://schemas.microsoft.com/office/drawing/2014/main" val="4277726070"/>
                    </a:ext>
                  </a:extLst>
                </a:gridCol>
                <a:gridCol w="2061633">
                  <a:extLst>
                    <a:ext uri="{9D8B030D-6E8A-4147-A177-3AD203B41FA5}">
                      <a16:colId xmlns:a16="http://schemas.microsoft.com/office/drawing/2014/main" val="4222440607"/>
                    </a:ext>
                  </a:extLst>
                </a:gridCol>
                <a:gridCol w="1185440">
                  <a:extLst>
                    <a:ext uri="{9D8B030D-6E8A-4147-A177-3AD203B41FA5}">
                      <a16:colId xmlns:a16="http://schemas.microsoft.com/office/drawing/2014/main" val="2573172950"/>
                    </a:ext>
                  </a:extLst>
                </a:gridCol>
              </a:tblGrid>
              <a:tr h="32886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8267276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99570649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4939560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58543445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7891524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8811877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59762935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2469408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6588948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95854115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57415063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45163413"/>
                  </a:ext>
                </a:extLst>
              </a:tr>
              <a:tr h="3219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7164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799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059347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86765" y="211808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179298" y="1338218"/>
            <a:ext cx="5568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CONSUMO DE AGUA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C4DB499D-526F-47A6-A05E-3E3D80F007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165550"/>
              </p:ext>
            </p:extLst>
          </p:nvPr>
        </p:nvGraphicFramePr>
        <p:xfrm>
          <a:off x="1406769" y="1799883"/>
          <a:ext cx="8208497" cy="4250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02353">
                  <a:extLst>
                    <a:ext uri="{9D8B030D-6E8A-4147-A177-3AD203B41FA5}">
                      <a16:colId xmlns:a16="http://schemas.microsoft.com/office/drawing/2014/main" val="85334450"/>
                    </a:ext>
                  </a:extLst>
                </a:gridCol>
                <a:gridCol w="1940838">
                  <a:extLst>
                    <a:ext uri="{9D8B030D-6E8A-4147-A177-3AD203B41FA5}">
                      <a16:colId xmlns:a16="http://schemas.microsoft.com/office/drawing/2014/main" val="184046117"/>
                    </a:ext>
                  </a:extLst>
                </a:gridCol>
                <a:gridCol w="2136703">
                  <a:extLst>
                    <a:ext uri="{9D8B030D-6E8A-4147-A177-3AD203B41FA5}">
                      <a16:colId xmlns:a16="http://schemas.microsoft.com/office/drawing/2014/main" val="2520156812"/>
                    </a:ext>
                  </a:extLst>
                </a:gridCol>
                <a:gridCol w="1228603">
                  <a:extLst>
                    <a:ext uri="{9D8B030D-6E8A-4147-A177-3AD203B41FA5}">
                      <a16:colId xmlns:a16="http://schemas.microsoft.com/office/drawing/2014/main" val="976650594"/>
                    </a:ext>
                  </a:extLst>
                </a:gridCol>
              </a:tblGrid>
              <a:tr h="31884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47501378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7403741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FEBRERO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7649701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MARZO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96474694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ABRIL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63662148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63785980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72707673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JULIO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8081430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AGOSTO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24883806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SEPTIEMBRE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62542037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OCTUBRE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93881296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66166282"/>
                  </a:ext>
                </a:extLst>
              </a:tr>
              <a:tr h="32760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DICIEMBRE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sng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8165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0350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059347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86765" y="211808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3179298" y="1338218"/>
            <a:ext cx="5568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CONSUMO DE PAPEL 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9BFB71EF-59DE-411B-AAB0-C3DBAB04B2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250728"/>
              </p:ext>
            </p:extLst>
          </p:nvPr>
        </p:nvGraphicFramePr>
        <p:xfrm>
          <a:off x="1727979" y="1972186"/>
          <a:ext cx="7723165" cy="38487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85467">
                  <a:extLst>
                    <a:ext uri="{9D8B030D-6E8A-4147-A177-3AD203B41FA5}">
                      <a16:colId xmlns:a16="http://schemas.microsoft.com/office/drawing/2014/main" val="359859114"/>
                    </a:ext>
                  </a:extLst>
                </a:gridCol>
                <a:gridCol w="1842647">
                  <a:extLst>
                    <a:ext uri="{9D8B030D-6E8A-4147-A177-3AD203B41FA5}">
                      <a16:colId xmlns:a16="http://schemas.microsoft.com/office/drawing/2014/main" val="1898042527"/>
                    </a:ext>
                  </a:extLst>
                </a:gridCol>
                <a:gridCol w="2028604">
                  <a:extLst>
                    <a:ext uri="{9D8B030D-6E8A-4147-A177-3AD203B41FA5}">
                      <a16:colId xmlns:a16="http://schemas.microsoft.com/office/drawing/2014/main" val="2643241425"/>
                    </a:ext>
                  </a:extLst>
                </a:gridCol>
                <a:gridCol w="1166447">
                  <a:extLst>
                    <a:ext uri="{9D8B030D-6E8A-4147-A177-3AD203B41FA5}">
                      <a16:colId xmlns:a16="http://schemas.microsoft.com/office/drawing/2014/main" val="3566867374"/>
                    </a:ext>
                  </a:extLst>
                </a:gridCol>
              </a:tblGrid>
              <a:tr h="42763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ACTUAL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VALOR ANTERIOR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70063964"/>
                  </a:ext>
                </a:extLst>
              </a:tr>
              <a:tr h="85526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Trimestre 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618669"/>
                  </a:ext>
                </a:extLst>
              </a:tr>
              <a:tr h="85526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Trimestre 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87891055"/>
                  </a:ext>
                </a:extLst>
              </a:tr>
              <a:tr h="85526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Trimestre 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04476489"/>
                  </a:ext>
                </a:extLst>
              </a:tr>
              <a:tr h="85526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Trimestre 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CO" sz="2000" b="1" u="none" strike="noStrike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7064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9598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1F244B7-07BC-491E-9B96-0D177141F07E}"/>
              </a:ext>
            </a:extLst>
          </p:cNvPr>
          <p:cNvSpPr/>
          <p:nvPr/>
        </p:nvSpPr>
        <p:spPr>
          <a:xfrm>
            <a:off x="1899141" y="106568"/>
            <a:ext cx="7723164" cy="1059347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EBE7441E-3F90-45E2-A281-E74770509766}"/>
              </a:ext>
            </a:extLst>
          </p:cNvPr>
          <p:cNvSpPr txBox="1"/>
          <p:nvPr/>
        </p:nvSpPr>
        <p:spPr>
          <a:xfrm>
            <a:off x="3786765" y="211808"/>
            <a:ext cx="3605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DESEMPEÑO AMBIENTAL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8DEC-E40C-4A00-BD5C-C033E4E576F9}"/>
              </a:ext>
            </a:extLst>
          </p:cNvPr>
          <p:cNvSpPr txBox="1"/>
          <p:nvPr/>
        </p:nvSpPr>
        <p:spPr>
          <a:xfrm>
            <a:off x="2976492" y="1228591"/>
            <a:ext cx="55684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dirty="0"/>
              <a:t>CONSUMO DE PAPEL NUMERO DE RESMAS AÑO </a:t>
            </a: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A5CDB077-7042-44F1-A4ED-34FA94BE3F2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4439796"/>
              </p:ext>
            </p:extLst>
          </p:nvPr>
        </p:nvGraphicFramePr>
        <p:xfrm>
          <a:off x="1899141" y="2059588"/>
          <a:ext cx="7723164" cy="3876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70602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705A7C5-FA69-46AB-83CB-24644552A5D9}"/>
              </a:ext>
            </a:extLst>
          </p:cNvPr>
          <p:cNvSpPr/>
          <p:nvPr/>
        </p:nvSpPr>
        <p:spPr>
          <a:xfrm>
            <a:off x="1524000" y="2483633"/>
            <a:ext cx="9144000" cy="1160838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5 CuadroTexto">
            <a:extLst>
              <a:ext uri="{FF2B5EF4-FFF2-40B4-BE49-F238E27FC236}">
                <a16:creationId xmlns:a16="http://schemas.microsoft.com/office/drawing/2014/main" id="{904B0409-6D9E-45F8-81D5-8B8D69425492}"/>
              </a:ext>
            </a:extLst>
          </p:cNvPr>
          <p:cNvSpPr txBox="1"/>
          <p:nvPr/>
        </p:nvSpPr>
        <p:spPr>
          <a:xfrm>
            <a:off x="1541748" y="2659559"/>
            <a:ext cx="91085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5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Gracias</a:t>
            </a:r>
          </a:p>
        </p:txBody>
      </p:sp>
      <p:sp>
        <p:nvSpPr>
          <p:cNvPr id="4" name="1 CuadroTexto">
            <a:extLst>
              <a:ext uri="{FF2B5EF4-FFF2-40B4-BE49-F238E27FC236}">
                <a16:creationId xmlns:a16="http://schemas.microsoft.com/office/drawing/2014/main" id="{AC607E92-2131-4DF9-A406-F7E9D25FBD66}"/>
              </a:ext>
            </a:extLst>
          </p:cNvPr>
          <p:cNvSpPr txBox="1"/>
          <p:nvPr/>
        </p:nvSpPr>
        <p:spPr>
          <a:xfrm>
            <a:off x="4325178" y="3797275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www.dermatologia.gov.co</a:t>
            </a:r>
          </a:p>
          <a:p>
            <a:pPr algn="ctr"/>
            <a:r>
              <a:rPr lang="es-CO" sz="12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Av. 1ª. N° 13A - 61</a:t>
            </a:r>
          </a:p>
          <a:p>
            <a:endParaRPr lang="es-CO" dirty="0"/>
          </a:p>
        </p:txBody>
      </p:sp>
      <p:pic>
        <p:nvPicPr>
          <p:cNvPr id="5" name="Picture 7" descr="Acreditación">
            <a:extLst>
              <a:ext uri="{FF2B5EF4-FFF2-40B4-BE49-F238E27FC236}">
                <a16:creationId xmlns:a16="http://schemas.microsoft.com/office/drawing/2014/main" id="{948F6096-AB7A-41BA-84F0-2B6F2CFA23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07" y="4436754"/>
            <a:ext cx="551837" cy="89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ACEBOOK TWITTER INSTAGRAM">
            <a:extLst>
              <a:ext uri="{FF2B5EF4-FFF2-40B4-BE49-F238E27FC236}">
                <a16:creationId xmlns:a16="http://schemas.microsoft.com/office/drawing/2014/main" id="{8D68DA84-CF3C-4EDE-AB9B-EC3F2CC05A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0" t="31203" r="12747" b="29456"/>
          <a:stretch/>
        </p:blipFill>
        <p:spPr bwMode="auto">
          <a:xfrm>
            <a:off x="1725975" y="254840"/>
            <a:ext cx="1538691" cy="45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6D816E8B-517F-42E3-8740-B4A752704668}"/>
              </a:ext>
            </a:extLst>
          </p:cNvPr>
          <p:cNvSpPr/>
          <p:nvPr/>
        </p:nvSpPr>
        <p:spPr>
          <a:xfrm>
            <a:off x="3264665" y="248913"/>
            <a:ext cx="20614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>
                <a:solidFill>
                  <a:schemeClr val="bg1">
                    <a:lumMod val="50000"/>
                  </a:schemeClr>
                </a:solidFill>
              </a:rPr>
              <a:t>@</a:t>
            </a:r>
            <a:r>
              <a:rPr lang="es-CO" sz="2400" b="1" i="1" dirty="0" err="1">
                <a:solidFill>
                  <a:schemeClr val="bg1">
                    <a:lumMod val="50000"/>
                  </a:schemeClr>
                </a:solidFill>
              </a:rPr>
              <a:t>DermaLleras</a:t>
            </a:r>
            <a:endParaRPr lang="es-CO" sz="2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1555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11230</TotalTime>
  <Words>469</Words>
  <Application>Microsoft Office PowerPoint</Application>
  <PresentationFormat>Panorámica</PresentationFormat>
  <Paragraphs>300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Arial1</vt:lpstr>
      <vt:lpstr>Calibri</vt:lpstr>
      <vt:lpstr>Calibri Light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Andrés Ruiz Pinzón</dc:creator>
  <cp:lastModifiedBy>Raúl Andrés Ruiz Pinzón</cp:lastModifiedBy>
  <cp:revision>118</cp:revision>
  <dcterms:created xsi:type="dcterms:W3CDTF">2019-01-21T16:19:17Z</dcterms:created>
  <dcterms:modified xsi:type="dcterms:W3CDTF">2019-02-26T19:51:30Z</dcterms:modified>
</cp:coreProperties>
</file>